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7556500" cy="10693400"/>
  <p:notesSz cx="6858000" cy="9144000"/>
  <p:embeddedFontLst>
    <p:embeddedFont>
      <p:font typeface="Bogart" panose="020B0604020202020204" charset="0"/>
      <p:regular r:id="rId20"/>
    </p:embeddedFont>
    <p:embeddedFont>
      <p:font typeface="EB Garamond Medium" panose="00000600000000000000" pitchFamily="2" charset="0"/>
      <p:regular r:id="rId21"/>
    </p:embeddedFont>
    <p:embeddedFont>
      <p:font typeface="EB Garamond Medium Bold" panose="020B0604020202020204" charset="0"/>
      <p:regular r:id="rId22"/>
    </p:embeddedFont>
    <p:embeddedFont>
      <p:font typeface="Public Sans" panose="020B0604020202020204" charset="0"/>
      <p:regular r:id="rId23"/>
    </p:embeddedFont>
    <p:embeddedFont>
      <p:font typeface="Public Sans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31789-8AAE-434A-BD9A-D5DE33AD97E2}" type="datetimeFigureOut">
              <a:rPr lang="sv-SE" smtClean="0"/>
              <a:t>2026-08-03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098CD9-1287-4670-B13F-D516D560735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7755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098CD9-1287-4670-B13F-D516D560735A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081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7.png"/><Relationship Id="rId7" Type="http://schemas.openxmlformats.org/officeDocument/2006/relationships/image" Target="../media/image2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264119" y="756000"/>
            <a:ext cx="6237216" cy="6445982"/>
            <a:chOff x="0" y="0"/>
            <a:chExt cx="6362700" cy="6575666"/>
          </a:xfrm>
        </p:grpSpPr>
        <p:sp>
          <p:nvSpPr>
            <p:cNvPr id="3" name="Freeform 3"/>
            <p:cNvSpPr/>
            <p:nvPr/>
          </p:nvSpPr>
          <p:spPr>
            <a:xfrm>
              <a:off x="6350" y="6350"/>
              <a:ext cx="6350012" cy="6562979"/>
            </a:xfrm>
            <a:custGeom>
              <a:avLst/>
              <a:gdLst/>
              <a:ahLst/>
              <a:cxnLst/>
              <a:rect l="l" t="t" r="r" b="b"/>
              <a:pathLst>
                <a:path w="6350012" h="6562979">
                  <a:moveTo>
                    <a:pt x="6350000" y="5480583"/>
                  </a:moveTo>
                  <a:cubicBezTo>
                    <a:pt x="6350000" y="6078372"/>
                    <a:pt x="5865419" y="6562979"/>
                    <a:pt x="5267617" y="6562979"/>
                  </a:cubicBezTo>
                  <a:lnTo>
                    <a:pt x="1082383" y="6562979"/>
                  </a:lnTo>
                  <a:cubicBezTo>
                    <a:pt x="484594" y="6562979"/>
                    <a:pt x="0" y="6078385"/>
                    <a:pt x="0" y="5480583"/>
                  </a:cubicBezTo>
                  <a:lnTo>
                    <a:pt x="0" y="1082383"/>
                  </a:lnTo>
                  <a:cubicBezTo>
                    <a:pt x="0" y="484594"/>
                    <a:pt x="484581" y="0"/>
                    <a:pt x="1082383" y="0"/>
                  </a:cubicBezTo>
                  <a:lnTo>
                    <a:pt x="5267630" y="0"/>
                  </a:lnTo>
                  <a:cubicBezTo>
                    <a:pt x="5865419" y="0"/>
                    <a:pt x="6350012" y="484594"/>
                    <a:pt x="6350012" y="1082383"/>
                  </a:cubicBezTo>
                  <a:lnTo>
                    <a:pt x="6350012" y="5480583"/>
                  </a:lnTo>
                  <a:close/>
                </a:path>
              </a:pathLst>
            </a:custGeom>
            <a:blipFill>
              <a:blip r:embed="rId2"/>
              <a:stretch>
                <a:fillRect l="-27515" r="-27515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65741" y="1810597"/>
            <a:ext cx="1595473" cy="820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3325"/>
              </a:lnSpc>
            </a:pPr>
            <a:r>
              <a:rPr lang="en-US" sz="2375">
                <a:solidFill>
                  <a:srgbClr val="F8F8F8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December</a:t>
            </a:r>
            <a:r>
              <a:rPr lang="en-US" sz="2375" b="1" u="none">
                <a:solidFill>
                  <a:srgbClr val="F8F8F8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 2025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086526" y="9268616"/>
            <a:ext cx="2717474" cy="667384"/>
            <a:chOff x="0" y="0"/>
            <a:chExt cx="3623298" cy="889845"/>
          </a:xfrm>
        </p:grpSpPr>
        <p:sp>
          <p:nvSpPr>
            <p:cNvPr id="6" name="TextBox 6"/>
            <p:cNvSpPr txBox="1"/>
            <p:nvPr/>
          </p:nvSpPr>
          <p:spPr>
            <a:xfrm>
              <a:off x="0" y="-47625"/>
              <a:ext cx="3623298" cy="6013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1920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Södra Kyrkogatan 4</a:t>
              </a:r>
            </a:p>
            <a:p>
              <a:pPr marL="0" lvl="0" indent="0" algn="r">
                <a:lnSpc>
                  <a:spcPts val="1920"/>
                </a:lnSpc>
                <a:spcBef>
                  <a:spcPct val="0"/>
                </a:spcBef>
              </a:pPr>
              <a:endParaRPr lang="en-US" sz="1200">
                <a:solidFill>
                  <a:srgbClr val="F8F8F8"/>
                </a:solidFill>
                <a:latin typeface="EB Garamond Medium"/>
                <a:ea typeface="EB Garamond Medium"/>
                <a:cs typeface="EB Garamond Medium"/>
                <a:sym typeface="EB Garamond Medium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577850"/>
              <a:ext cx="3623298" cy="311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2080"/>
                </a:lnSpc>
                <a:spcBef>
                  <a:spcPct val="0"/>
                </a:spcBef>
              </a:pPr>
              <a:r>
                <a:rPr lang="en-US" sz="1300">
                  <a:solidFill>
                    <a:srgbClr val="F8F8F8"/>
                  </a:solidFill>
                  <a:latin typeface="Bogart"/>
                  <a:ea typeface="Bogart"/>
                  <a:cs typeface="Bogart"/>
                  <a:sym typeface="Bogart"/>
                </a:rPr>
                <a:t>www.eksjoindustribyggnader.se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81038" y="9706291"/>
            <a:ext cx="1594263" cy="459419"/>
            <a:chOff x="0" y="0"/>
            <a:chExt cx="2125684" cy="612558"/>
          </a:xfrm>
        </p:grpSpPr>
        <p:sp>
          <p:nvSpPr>
            <p:cNvPr id="9" name="TextBox 9"/>
            <p:cNvSpPr txBox="1"/>
            <p:nvPr/>
          </p:nvSpPr>
          <p:spPr>
            <a:xfrm>
              <a:off x="0" y="-47625"/>
              <a:ext cx="2125684" cy="2838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920"/>
                </a:lnSpc>
                <a:spcBef>
                  <a:spcPct val="0"/>
                </a:spcBef>
              </a:pPr>
              <a:r>
                <a:rPr lang="en-US" sz="1200" b="1" u="none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Presenterad 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00564"/>
              <a:ext cx="2125684" cy="3119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080"/>
                </a:lnSpc>
                <a:spcBef>
                  <a:spcPct val="0"/>
                </a:spcBef>
              </a:pPr>
              <a:r>
                <a:rPr lang="en-US" sz="1300">
                  <a:solidFill>
                    <a:srgbClr val="F8F8F8"/>
                  </a:solidFill>
                  <a:latin typeface="Bogart"/>
                  <a:ea typeface="Bogart"/>
                  <a:cs typeface="Bogart"/>
                  <a:sym typeface="Bogart"/>
                </a:rPr>
                <a:t>Daniel Islann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81038" y="7625845"/>
            <a:ext cx="6048000" cy="1760943"/>
            <a:chOff x="0" y="133350"/>
            <a:chExt cx="8064000" cy="2347924"/>
          </a:xfrm>
        </p:grpSpPr>
        <p:sp>
          <p:nvSpPr>
            <p:cNvPr id="12" name="TextBox 12"/>
            <p:cNvSpPr txBox="1"/>
            <p:nvPr/>
          </p:nvSpPr>
          <p:spPr>
            <a:xfrm>
              <a:off x="0" y="133350"/>
              <a:ext cx="8064000" cy="11789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499"/>
                </a:lnSpc>
              </a:pPr>
              <a:r>
                <a:rPr lang="en-US" sz="6499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Affärsplan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282485"/>
              <a:ext cx="8064000" cy="11987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5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AB Eksjö </a:t>
              </a:r>
              <a:r>
                <a:rPr lang="en-US" sz="15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Industribyggnader</a:t>
              </a:r>
              <a:r>
                <a:rPr lang="en-US" sz="15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, MA </a:t>
              </a:r>
              <a:r>
                <a:rPr lang="en-US" sz="15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Industrifastigheter</a:t>
              </a:r>
              <a:r>
                <a:rPr lang="en-US" sz="15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AB,</a:t>
              </a:r>
              <a:br>
                <a:rPr lang="en-US" sz="15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</a:br>
              <a:r>
                <a:rPr lang="en-US" sz="15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5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Skruven</a:t>
              </a:r>
              <a:r>
                <a:rPr lang="en-US" sz="15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5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Fastighetsbolag</a:t>
              </a:r>
              <a:r>
                <a:rPr lang="en-US" sz="15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i Mariannelund AB</a:t>
              </a:r>
            </a:p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15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Beslutad</a:t>
              </a:r>
              <a:r>
                <a:rPr lang="en-US" sz="15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2026-02-18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756000" y="3158524"/>
          <a:ext cx="6048000" cy="4115443"/>
        </p:xfrm>
        <a:graphic>
          <a:graphicData uri="http://schemas.openxmlformats.org/drawingml/2006/table">
            <a:tbl>
              <a:tblPr/>
              <a:tblGrid>
                <a:gridCol w="624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8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04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38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6008">
                <a:tc>
                  <a:txBody>
                    <a:bodyPr/>
                    <a:lstStyle/>
                    <a:p>
                      <a:pPr algn="l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1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r>
                        <a:rPr lang="en-US" sz="12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Introduktion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6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r>
                        <a:rPr lang="en-US" sz="12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Omvärldsanalys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428">
                <a:tc>
                  <a:txBody>
                    <a:bodyPr/>
                    <a:lstStyle/>
                    <a:p>
                      <a:pPr algn="l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2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r>
                        <a:rPr lang="en-US" sz="12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Styrelse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7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r>
                        <a:rPr lang="en-US" sz="12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Mål för perioden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3608">
                <a:tc>
                  <a:txBody>
                    <a:bodyPr/>
                    <a:lstStyle/>
                    <a:p>
                      <a:pPr algn="l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3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r>
                        <a:rPr lang="en-US" sz="12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Kort från VD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8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r>
                        <a:rPr lang="en-US" sz="12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Årsplanering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3664">
                <a:tc>
                  <a:txBody>
                    <a:bodyPr/>
                    <a:lstStyle/>
                    <a:p>
                      <a:pPr algn="l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4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r>
                        <a:rPr lang="en-US" sz="12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Om IB och vår roll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9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r>
                        <a:rPr lang="en-US" sz="12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Ägardirektiv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9735">
                <a:tc>
                  <a:txBody>
                    <a:bodyPr/>
                    <a:lstStyle/>
                    <a:p>
                      <a:pPr algn="l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5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r>
                        <a:rPr lang="en-US" sz="12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Våra kunder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60"/>
                        </a:lnSpc>
                        <a:defRPr/>
                      </a:pPr>
                      <a:r>
                        <a:rPr lang="en-US" sz="24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10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r>
                        <a:rPr lang="en-US" sz="1200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Kommunprogram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756000" y="1384103"/>
            <a:ext cx="5374910" cy="578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00"/>
              </a:lnSpc>
              <a:spcBef>
                <a:spcPct val="0"/>
              </a:spcBef>
            </a:pPr>
            <a:r>
              <a:rPr lang="en-US" sz="4400">
                <a:solidFill>
                  <a:srgbClr val="F8F8F8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Innehållsförteckning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29791" y="10159381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8F8F8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1</a:t>
            </a:r>
          </a:p>
        </p:txBody>
      </p:sp>
      <p:graphicFrame>
        <p:nvGraphicFramePr>
          <p:cNvPr id="3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138372"/>
              </p:ext>
            </p:extLst>
          </p:nvPr>
        </p:nvGraphicFramePr>
        <p:xfrm>
          <a:off x="756000" y="2913625"/>
          <a:ext cx="6048000" cy="7408819"/>
        </p:xfrm>
        <a:graphic>
          <a:graphicData uri="http://schemas.openxmlformats.org/drawingml/2006/table">
            <a:tbl>
              <a:tblPr/>
              <a:tblGrid>
                <a:gridCol w="21219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10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9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20908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Beslut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AB Eksjö Industribyggnaders (IB) affärsplan har tagits fram av företagets styrelse och VD. Affärsplanen är beslutad i IB:s styrelse 2026-02-18 och gäller för åren 2026-2027. Underlag för arbetet har varit bolagsordning, ägardirektiv, omvärldsanalys, Agenda 2030 och kommunprogrammet för Eksjö kommun. 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556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Syfte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Syftet med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affärsplanen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är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att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den ska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vara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vägledande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och visa den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övergripande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färdriktningen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för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att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nå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uppsatta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mål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under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perioden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</a:t>
                      </a:r>
                      <a:endParaRPr lang="en-US" sz="1100" dirty="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1384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Historik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AB Eksjö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Industribyggnader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grundades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1963 och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är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sedan 2003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ett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helägt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dotterbolag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till Eksjö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Stadshus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AB. ESAB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är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moderbolag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för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samtliga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helägda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kommunala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bolag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i Eksjö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kommun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 IB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har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två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helägda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dotterbolag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</a:t>
                      </a:r>
                      <a:endParaRPr lang="en-US" sz="1100" dirty="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0051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Omfattning</a:t>
                      </a: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IB med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dotterbolag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äger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och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förvaltar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cirka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23 000 m2 </a:t>
                      </a:r>
                      <a:r>
                        <a:rPr lang="en-US" sz="1199" dirty="0" err="1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lokalyta</a:t>
                      </a:r>
                      <a:r>
                        <a:rPr lang="en-US" sz="1199" dirty="0">
                          <a:solidFill>
                            <a:srgbClr val="F8F8F8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  </a:t>
                      </a:r>
                      <a:endParaRPr lang="en-US" sz="1100" dirty="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" name="Group 4"/>
          <p:cNvGrpSpPr/>
          <p:nvPr/>
        </p:nvGrpSpPr>
        <p:grpSpPr>
          <a:xfrm>
            <a:off x="-173422" y="-181923"/>
            <a:ext cx="7906845" cy="2551802"/>
            <a:chOff x="0" y="0"/>
            <a:chExt cx="2833635" cy="9145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33635" cy="914508"/>
            </a:xfrm>
            <a:custGeom>
              <a:avLst/>
              <a:gdLst/>
              <a:ahLst/>
              <a:cxnLst/>
              <a:rect l="l" t="t" r="r" b="b"/>
              <a:pathLst>
                <a:path w="2833635" h="914508">
                  <a:moveTo>
                    <a:pt x="0" y="0"/>
                  </a:moveTo>
                  <a:lnTo>
                    <a:pt x="2833635" y="0"/>
                  </a:lnTo>
                  <a:lnTo>
                    <a:pt x="2833635" y="914508"/>
                  </a:lnTo>
                  <a:lnTo>
                    <a:pt x="0" y="914508"/>
                  </a:lnTo>
                  <a:close/>
                </a:path>
              </a:pathLst>
            </a:custGeom>
            <a:solidFill>
              <a:srgbClr val="F8F8F8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833635" cy="943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56000" y="822675"/>
            <a:ext cx="2885669" cy="53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00"/>
              </a:lnSpc>
              <a:spcBef>
                <a:spcPct val="0"/>
              </a:spcBef>
            </a:pPr>
            <a:r>
              <a:rPr lang="en-US" sz="4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Introduktion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214947"/>
              </p:ext>
            </p:extLst>
          </p:nvPr>
        </p:nvGraphicFramePr>
        <p:xfrm>
          <a:off x="518594" y="2954509"/>
          <a:ext cx="6514292" cy="7003543"/>
        </p:xfrm>
        <a:graphic>
          <a:graphicData uri="http://schemas.openxmlformats.org/drawingml/2006/table">
            <a:tbl>
              <a:tblPr/>
              <a:tblGrid>
                <a:gridCol w="2490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3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60744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Jan Holmqvist </a:t>
                      </a:r>
                      <a:endParaRPr lang="en-US" sz="1100"/>
                    </a:p>
                    <a:p>
                      <a:pPr algn="l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Jan Hall</a:t>
                      </a:r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5667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Jacob Frisk</a:t>
                      </a:r>
                      <a:endParaRPr lang="en-US" sz="1100"/>
                    </a:p>
                    <a:p>
                      <a:pPr algn="l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Bo Bergvall</a:t>
                      </a:r>
                    </a:p>
                    <a:p>
                      <a:pPr algn="l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Mikael Kyllenbeck</a:t>
                      </a:r>
                    </a:p>
                    <a:p>
                      <a:pPr algn="l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Eszter Simonsen</a:t>
                      </a:r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3002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  <a:p>
                      <a:pPr algn="l">
                        <a:lnSpc>
                          <a:spcPts val="2659"/>
                        </a:lnSpc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Erling Johansson</a:t>
                      </a:r>
                    </a:p>
                    <a:p>
                      <a:pPr algn="l">
                        <a:lnSpc>
                          <a:spcPts val="2659"/>
                        </a:lnSpc>
                      </a:pPr>
                      <a:endParaRPr lang="en-US" sz="1899">
                        <a:solidFill>
                          <a:srgbClr val="F8F8F8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82065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Anders Pansell</a:t>
                      </a:r>
                      <a:endParaRPr lang="en-US" sz="1100"/>
                    </a:p>
                    <a:p>
                      <a:pPr algn="l">
                        <a:lnSpc>
                          <a:spcPts val="2659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2659"/>
                        </a:lnSpc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2065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 dirty="0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Urban Svensson         </a:t>
                      </a:r>
                      <a:endParaRPr lang="en-US" sz="1100" dirty="0"/>
                    </a:p>
                    <a:p>
                      <a:pPr algn="l">
                        <a:lnSpc>
                          <a:spcPts val="2659"/>
                        </a:lnSpc>
                      </a:pPr>
                      <a:r>
                        <a:rPr lang="en-US" sz="1899" dirty="0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Kjell </a:t>
                      </a:r>
                      <a:r>
                        <a:rPr lang="en-US" sz="1899" dirty="0" err="1">
                          <a:solidFill>
                            <a:srgbClr val="F8F8F8"/>
                          </a:solidFill>
                          <a:latin typeface="Bogart"/>
                          <a:ea typeface="Bogart"/>
                          <a:cs typeface="Bogart"/>
                          <a:sym typeface="Bogart"/>
                        </a:rPr>
                        <a:t>Silvärn</a:t>
                      </a:r>
                      <a:endParaRPr lang="en-US" sz="1899" dirty="0">
                        <a:solidFill>
                          <a:srgbClr val="F8F8F8"/>
                        </a:solidFill>
                        <a:latin typeface="Bogart"/>
                        <a:ea typeface="Bogart"/>
                        <a:cs typeface="Bogart"/>
                        <a:sym typeface="Bogart"/>
                      </a:endParaRPr>
                    </a:p>
                    <a:p>
                      <a:pPr algn="l">
                        <a:lnSpc>
                          <a:spcPts val="2659"/>
                        </a:lnSpc>
                      </a:pPr>
                      <a:endParaRPr lang="en-US" sz="1899" dirty="0">
                        <a:solidFill>
                          <a:srgbClr val="F8F8F8"/>
                        </a:solidFill>
                        <a:latin typeface="Bogart"/>
                        <a:ea typeface="Bogart"/>
                        <a:cs typeface="Bogart"/>
                        <a:sym typeface="Bogart"/>
                      </a:endParaRPr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defRPr/>
                      </a:pPr>
                      <a:endParaRPr lang="en-US" sz="1100" dirty="0"/>
                    </a:p>
                  </a:txBody>
                  <a:tcPr marL="142875" marR="142875" marT="142875" marB="142875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86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-173422" y="-181923"/>
            <a:ext cx="7906845" cy="2551802"/>
            <a:chOff x="0" y="0"/>
            <a:chExt cx="2833635" cy="9145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635" cy="914508"/>
            </a:xfrm>
            <a:custGeom>
              <a:avLst/>
              <a:gdLst/>
              <a:ahLst/>
              <a:cxnLst/>
              <a:rect l="l" t="t" r="r" b="b"/>
              <a:pathLst>
                <a:path w="2833635" h="914508">
                  <a:moveTo>
                    <a:pt x="0" y="0"/>
                  </a:moveTo>
                  <a:lnTo>
                    <a:pt x="2833635" y="0"/>
                  </a:lnTo>
                  <a:lnTo>
                    <a:pt x="2833635" y="914508"/>
                  </a:lnTo>
                  <a:lnTo>
                    <a:pt x="0" y="914508"/>
                  </a:lnTo>
                  <a:close/>
                </a:path>
              </a:pathLst>
            </a:custGeom>
            <a:solidFill>
              <a:srgbClr val="FBFCFC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833635" cy="943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771011" y="3220090"/>
            <a:ext cx="880881" cy="880881"/>
          </a:xfrm>
          <a:custGeom>
            <a:avLst/>
            <a:gdLst/>
            <a:ahLst/>
            <a:cxnLst/>
            <a:rect l="l" t="t" r="r" b="b"/>
            <a:pathLst>
              <a:path w="880881" h="880881">
                <a:moveTo>
                  <a:pt x="0" y="0"/>
                </a:moveTo>
                <a:lnTo>
                  <a:pt x="880881" y="0"/>
                </a:lnTo>
                <a:lnTo>
                  <a:pt x="880881" y="880881"/>
                </a:lnTo>
                <a:lnTo>
                  <a:pt x="0" y="8808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7" name="Freeform 7"/>
          <p:cNvSpPr/>
          <p:nvPr/>
        </p:nvSpPr>
        <p:spPr>
          <a:xfrm>
            <a:off x="3780000" y="4741048"/>
            <a:ext cx="876136" cy="876136"/>
          </a:xfrm>
          <a:custGeom>
            <a:avLst/>
            <a:gdLst/>
            <a:ahLst/>
            <a:cxnLst/>
            <a:rect l="l" t="t" r="r" b="b"/>
            <a:pathLst>
              <a:path w="876136" h="876136">
                <a:moveTo>
                  <a:pt x="0" y="0"/>
                </a:moveTo>
                <a:lnTo>
                  <a:pt x="876136" y="0"/>
                </a:lnTo>
                <a:lnTo>
                  <a:pt x="876136" y="876136"/>
                </a:lnTo>
                <a:lnTo>
                  <a:pt x="0" y="8761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8" name="Freeform 8"/>
          <p:cNvSpPr/>
          <p:nvPr/>
        </p:nvSpPr>
        <p:spPr>
          <a:xfrm>
            <a:off x="3780000" y="6173428"/>
            <a:ext cx="876634" cy="869786"/>
          </a:xfrm>
          <a:custGeom>
            <a:avLst/>
            <a:gdLst/>
            <a:ahLst/>
            <a:cxnLst/>
            <a:rect l="l" t="t" r="r" b="b"/>
            <a:pathLst>
              <a:path w="876634" h="869786">
                <a:moveTo>
                  <a:pt x="0" y="0"/>
                </a:moveTo>
                <a:lnTo>
                  <a:pt x="876634" y="0"/>
                </a:lnTo>
                <a:lnTo>
                  <a:pt x="876634" y="869786"/>
                </a:lnTo>
                <a:lnTo>
                  <a:pt x="0" y="8697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9" name="Freeform 9"/>
          <p:cNvSpPr/>
          <p:nvPr/>
        </p:nvSpPr>
        <p:spPr>
          <a:xfrm>
            <a:off x="3780000" y="7595664"/>
            <a:ext cx="909708" cy="845744"/>
          </a:xfrm>
          <a:custGeom>
            <a:avLst/>
            <a:gdLst/>
            <a:ahLst/>
            <a:cxnLst/>
            <a:rect l="l" t="t" r="r" b="b"/>
            <a:pathLst>
              <a:path w="909708" h="845744">
                <a:moveTo>
                  <a:pt x="0" y="0"/>
                </a:moveTo>
                <a:lnTo>
                  <a:pt x="909708" y="0"/>
                </a:lnTo>
                <a:lnTo>
                  <a:pt x="909708" y="845744"/>
                </a:lnTo>
                <a:lnTo>
                  <a:pt x="0" y="8457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10" name="Freeform 10"/>
          <p:cNvSpPr/>
          <p:nvPr/>
        </p:nvSpPr>
        <p:spPr>
          <a:xfrm>
            <a:off x="4211452" y="307376"/>
            <a:ext cx="1716413" cy="661137"/>
          </a:xfrm>
          <a:custGeom>
            <a:avLst/>
            <a:gdLst/>
            <a:ahLst/>
            <a:cxnLst/>
            <a:rect l="l" t="t" r="r" b="b"/>
            <a:pathLst>
              <a:path w="1716413" h="661137">
                <a:moveTo>
                  <a:pt x="0" y="0"/>
                </a:moveTo>
                <a:lnTo>
                  <a:pt x="1716412" y="0"/>
                </a:lnTo>
                <a:lnTo>
                  <a:pt x="1716412" y="661137"/>
                </a:lnTo>
                <a:lnTo>
                  <a:pt x="0" y="6611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11" name="Freeform 11"/>
          <p:cNvSpPr/>
          <p:nvPr/>
        </p:nvSpPr>
        <p:spPr>
          <a:xfrm>
            <a:off x="5121726" y="1330022"/>
            <a:ext cx="1552804" cy="598117"/>
          </a:xfrm>
          <a:custGeom>
            <a:avLst/>
            <a:gdLst/>
            <a:ahLst/>
            <a:cxnLst/>
            <a:rect l="l" t="t" r="r" b="b"/>
            <a:pathLst>
              <a:path w="1552804" h="598117">
                <a:moveTo>
                  <a:pt x="0" y="0"/>
                </a:moveTo>
                <a:lnTo>
                  <a:pt x="1552804" y="0"/>
                </a:lnTo>
                <a:lnTo>
                  <a:pt x="1552804" y="598117"/>
                </a:lnTo>
                <a:lnTo>
                  <a:pt x="0" y="59811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12" name="Freeform 12"/>
          <p:cNvSpPr/>
          <p:nvPr/>
        </p:nvSpPr>
        <p:spPr>
          <a:xfrm>
            <a:off x="3174284" y="1330022"/>
            <a:ext cx="1747158" cy="680878"/>
          </a:xfrm>
          <a:custGeom>
            <a:avLst/>
            <a:gdLst/>
            <a:ahLst/>
            <a:cxnLst/>
            <a:rect l="l" t="t" r="r" b="b"/>
            <a:pathLst>
              <a:path w="1747158" h="680878">
                <a:moveTo>
                  <a:pt x="0" y="0"/>
                </a:moveTo>
                <a:lnTo>
                  <a:pt x="1747158" y="0"/>
                </a:lnTo>
                <a:lnTo>
                  <a:pt x="1747158" y="680877"/>
                </a:lnTo>
                <a:lnTo>
                  <a:pt x="0" y="6808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13" name="Freeform 13"/>
          <p:cNvSpPr/>
          <p:nvPr/>
        </p:nvSpPr>
        <p:spPr>
          <a:xfrm>
            <a:off x="3824233" y="8803358"/>
            <a:ext cx="865475" cy="923822"/>
          </a:xfrm>
          <a:custGeom>
            <a:avLst/>
            <a:gdLst/>
            <a:ahLst/>
            <a:cxnLst/>
            <a:rect l="l" t="t" r="r" b="b"/>
            <a:pathLst>
              <a:path w="865475" h="923822">
                <a:moveTo>
                  <a:pt x="0" y="0"/>
                </a:moveTo>
                <a:lnTo>
                  <a:pt x="865475" y="0"/>
                </a:lnTo>
                <a:lnTo>
                  <a:pt x="865475" y="923822"/>
                </a:lnTo>
                <a:lnTo>
                  <a:pt x="0" y="9238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14" name="TextBox 14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8F8F8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6000" y="841725"/>
            <a:ext cx="2885669" cy="60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00"/>
              </a:lnSpc>
              <a:spcBef>
                <a:spcPct val="0"/>
              </a:spcBef>
            </a:pPr>
            <a:r>
              <a:rPr lang="en-US" sz="45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Styrelsen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57305" y="5128817"/>
            <a:ext cx="2497091" cy="3855916"/>
            <a:chOff x="0" y="0"/>
            <a:chExt cx="411226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112260" cy="6350000"/>
            </a:xfrm>
            <a:custGeom>
              <a:avLst/>
              <a:gdLst/>
              <a:ahLst/>
              <a:cxnLst/>
              <a:rect l="l" t="t" r="r" b="b"/>
              <a:pathLst>
                <a:path w="4112260" h="6350000">
                  <a:moveTo>
                    <a:pt x="4112260" y="623570"/>
                  </a:moveTo>
                  <a:lnTo>
                    <a:pt x="4112260" y="2641600"/>
                  </a:lnTo>
                  <a:cubicBezTo>
                    <a:pt x="4112260" y="2821940"/>
                    <a:pt x="4033520" y="2993390"/>
                    <a:pt x="3897630" y="3112770"/>
                  </a:cubicBezTo>
                  <a:lnTo>
                    <a:pt x="3897630" y="3112770"/>
                  </a:lnTo>
                  <a:cubicBezTo>
                    <a:pt x="3761740" y="3230880"/>
                    <a:pt x="3683000" y="3402330"/>
                    <a:pt x="3683000" y="3583940"/>
                  </a:cubicBezTo>
                  <a:lnTo>
                    <a:pt x="3683000" y="5726430"/>
                  </a:lnTo>
                  <a:cubicBezTo>
                    <a:pt x="3683000" y="6070600"/>
                    <a:pt x="3403600" y="6350000"/>
                    <a:pt x="3059430" y="6350000"/>
                  </a:cubicBezTo>
                  <a:lnTo>
                    <a:pt x="623570" y="6350000"/>
                  </a:lnTo>
                  <a:cubicBezTo>
                    <a:pt x="279400" y="6350000"/>
                    <a:pt x="0" y="6070600"/>
                    <a:pt x="0" y="5726430"/>
                  </a:cubicBezTo>
                  <a:lnTo>
                    <a:pt x="0" y="623570"/>
                  </a:lnTo>
                  <a:cubicBezTo>
                    <a:pt x="0" y="279400"/>
                    <a:pt x="279400" y="0"/>
                    <a:pt x="623570" y="0"/>
                  </a:cubicBezTo>
                  <a:lnTo>
                    <a:pt x="3489960" y="0"/>
                  </a:lnTo>
                  <a:cubicBezTo>
                    <a:pt x="3834130" y="0"/>
                    <a:pt x="4112260" y="279400"/>
                    <a:pt x="4112260" y="623570"/>
                  </a:cubicBezTo>
                  <a:close/>
                </a:path>
              </a:pathLst>
            </a:custGeom>
            <a:blipFill>
              <a:blip r:embed="rId2"/>
              <a:stretch>
                <a:fillRect l="-62778" r="-62778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73422" y="-181923"/>
            <a:ext cx="7906845" cy="2551802"/>
            <a:chOff x="0" y="0"/>
            <a:chExt cx="2833635" cy="9145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33635" cy="914508"/>
            </a:xfrm>
            <a:custGeom>
              <a:avLst/>
              <a:gdLst/>
              <a:ahLst/>
              <a:cxnLst/>
              <a:rect l="l" t="t" r="r" b="b"/>
              <a:pathLst>
                <a:path w="2833635" h="914508">
                  <a:moveTo>
                    <a:pt x="0" y="0"/>
                  </a:moveTo>
                  <a:lnTo>
                    <a:pt x="2833635" y="0"/>
                  </a:lnTo>
                  <a:lnTo>
                    <a:pt x="2833635" y="914508"/>
                  </a:lnTo>
                  <a:lnTo>
                    <a:pt x="0" y="914508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833635" cy="943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4316900" y="2013301"/>
            <a:ext cx="2487100" cy="4187037"/>
            <a:chOff x="0" y="0"/>
            <a:chExt cx="3771900" cy="6350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771900" cy="6349937"/>
            </a:xfrm>
            <a:custGeom>
              <a:avLst/>
              <a:gdLst/>
              <a:ahLst/>
              <a:cxnLst/>
              <a:rect l="l" t="t" r="r" b="b"/>
              <a:pathLst>
                <a:path w="3771900" h="6349937">
                  <a:moveTo>
                    <a:pt x="0" y="546100"/>
                  </a:moveTo>
                  <a:lnTo>
                    <a:pt x="0" y="3953510"/>
                  </a:lnTo>
                  <a:cubicBezTo>
                    <a:pt x="0" y="4132580"/>
                    <a:pt x="87630" y="4301490"/>
                    <a:pt x="236220" y="4403090"/>
                  </a:cubicBezTo>
                  <a:lnTo>
                    <a:pt x="2914650" y="6252210"/>
                  </a:lnTo>
                  <a:cubicBezTo>
                    <a:pt x="3276600" y="6502400"/>
                    <a:pt x="3771900" y="6243320"/>
                    <a:pt x="3771900" y="5802630"/>
                  </a:cubicBezTo>
                  <a:lnTo>
                    <a:pt x="3771900" y="546100"/>
                  </a:lnTo>
                  <a:cubicBezTo>
                    <a:pt x="3771900" y="243840"/>
                    <a:pt x="3526790" y="0"/>
                    <a:pt x="3225800" y="0"/>
                  </a:cubicBezTo>
                  <a:lnTo>
                    <a:pt x="546100" y="0"/>
                  </a:lnTo>
                  <a:cubicBezTo>
                    <a:pt x="245110" y="0"/>
                    <a:pt x="0" y="245110"/>
                    <a:pt x="0" y="546100"/>
                  </a:cubicBezTo>
                  <a:close/>
                </a:path>
              </a:pathLst>
            </a:custGeom>
            <a:blipFill>
              <a:blip r:embed="rId3"/>
              <a:stretch>
                <a:fillRect l="-26522" r="-26522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7305" y="3283947"/>
            <a:ext cx="2504641" cy="1221495"/>
            <a:chOff x="0" y="0"/>
            <a:chExt cx="3339521" cy="162866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38100"/>
              <a:ext cx="3339521" cy="298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700"/>
                </a:lnSpc>
                <a:spcBef>
                  <a:spcPct val="0"/>
                </a:spcBef>
              </a:pPr>
              <a:r>
                <a:rPr lang="en-US" sz="1700" b="1">
                  <a:solidFill>
                    <a:srgbClr val="008642"/>
                  </a:solidFill>
                  <a:latin typeface="EB Garamond Medium Bold"/>
                  <a:ea typeface="EB Garamond Medium Bold"/>
                  <a:cs typeface="EB Garamond Medium Bold"/>
                  <a:sym typeface="EB Garamond Medium Bold"/>
                </a:rPr>
                <a:t>MISSION: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32108"/>
              <a:ext cx="3339521" cy="1196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70"/>
                </a:lnSpc>
              </a:pPr>
              <a:r>
                <a:rPr lang="en-US" sz="19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Att möjliggöra för  företag i Eksjö kommun att växa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298055" y="6676588"/>
            <a:ext cx="2505945" cy="1218730"/>
            <a:chOff x="0" y="0"/>
            <a:chExt cx="3341261" cy="1624974"/>
          </a:xfrm>
        </p:grpSpPr>
        <p:sp>
          <p:nvSpPr>
            <p:cNvPr id="13" name="TextBox 13"/>
            <p:cNvSpPr txBox="1"/>
            <p:nvPr/>
          </p:nvSpPr>
          <p:spPr>
            <a:xfrm>
              <a:off x="0" y="38100"/>
              <a:ext cx="3341261" cy="298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700"/>
                </a:lnSpc>
                <a:spcBef>
                  <a:spcPct val="0"/>
                </a:spcBef>
              </a:pPr>
              <a:r>
                <a:rPr lang="en-US" sz="1700" b="1">
                  <a:solidFill>
                    <a:srgbClr val="008642"/>
                  </a:solidFill>
                  <a:latin typeface="EB Garamond Medium Bold"/>
                  <a:ea typeface="EB Garamond Medium Bold"/>
                  <a:cs typeface="EB Garamond Medium Bold"/>
                  <a:sym typeface="EB Garamond Medium Bold"/>
                </a:rPr>
                <a:t>VISION: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428422"/>
              <a:ext cx="3341261" cy="11965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70"/>
                </a:lnSpc>
              </a:pPr>
              <a:r>
                <a:rPr lang="en-US" sz="19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En av de bästa hyresvärdarna i Sverige för växande företag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17955" y="675387"/>
            <a:ext cx="3223715" cy="528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27"/>
              </a:lnSpc>
              <a:spcBef>
                <a:spcPct val="0"/>
              </a:spcBef>
            </a:pPr>
            <a:r>
              <a:rPr lang="en-US" sz="3927">
                <a:solidFill>
                  <a:srgbClr val="F8F8F8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Kort från VD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18353" y="846062"/>
            <a:ext cx="2885647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Utnyttja våra styrkor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278676"/>
              </p:ext>
            </p:extLst>
          </p:nvPr>
        </p:nvGraphicFramePr>
        <p:xfrm>
          <a:off x="756000" y="2904644"/>
          <a:ext cx="6048000" cy="7078591"/>
        </p:xfrm>
        <a:graphic>
          <a:graphicData uri="http://schemas.openxmlformats.org/drawingml/2006/table">
            <a:tbl>
              <a:tblPr/>
              <a:tblGrid>
                <a:gridCol w="2367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0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0404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Erbjudande</a:t>
                      </a:r>
                      <a:endParaRPr lang="en-US" sz="110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Ändamålsenliga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lokaler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för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företag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i alla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mognadsfaser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6680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Ledarskap</a:t>
                      </a:r>
                      <a:endParaRPr lang="en-US" sz="110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Daniel Islann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är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vd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och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ensam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anställd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av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bolaget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79019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Fastighetsmarknaden</a:t>
                      </a:r>
                      <a:endParaRPr lang="en-US" sz="110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Fastighetsmarknaden i Eksjö har länge varit fokuserad på att vara reaktiv på sin omgivning. Med en stor portion mod och analys önskar vi gå mot att agera mera proaktivt.</a:t>
                      </a:r>
                      <a:endParaRPr lang="en-US" sz="110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6170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Konkurrens</a:t>
                      </a:r>
                      <a:endParaRPr lang="en-US" sz="110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På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den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lokala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marknaden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ska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konkurrens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finnas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Önskar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det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privata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näringslivet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ersätta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IB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som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hyresvärd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ska det om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möjligt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prioriteras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 IB:s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primära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roll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är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att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stötta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där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näringslivet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inte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kan.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9968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Finansiell status</a:t>
                      </a:r>
                      <a:endParaRPr lang="en-US" sz="110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IB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har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idag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lån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om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cirka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89,5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miljoner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kronor. 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Totalt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borgensutrymme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är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114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miljoner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kronor.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6350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Framtida planer</a:t>
                      </a:r>
                      <a:endParaRPr lang="en-US" sz="110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Ib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för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kontinuerligt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planer med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hyresgäster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om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möjligheter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att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stärka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deras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konkurrenskraft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genom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att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göra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förändringar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i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lokaler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 För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kommande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period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handlar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det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främst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 om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tillbyggnader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Public Sans"/>
                          <a:ea typeface="Public Sans"/>
                          <a:cs typeface="Public Sans"/>
                          <a:sym typeface="Public Sans"/>
                        </a:rPr>
                        <a:t>.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4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73422" y="-181923"/>
            <a:ext cx="7906845" cy="2551802"/>
            <a:chOff x="0" y="0"/>
            <a:chExt cx="2833635" cy="9145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833635" cy="914508"/>
            </a:xfrm>
            <a:custGeom>
              <a:avLst/>
              <a:gdLst/>
              <a:ahLst/>
              <a:cxnLst/>
              <a:rect l="l" t="t" r="r" b="b"/>
              <a:pathLst>
                <a:path w="2833635" h="914508">
                  <a:moveTo>
                    <a:pt x="0" y="0"/>
                  </a:moveTo>
                  <a:lnTo>
                    <a:pt x="2833635" y="0"/>
                  </a:lnTo>
                  <a:lnTo>
                    <a:pt x="2833635" y="914508"/>
                  </a:lnTo>
                  <a:lnTo>
                    <a:pt x="0" y="914508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833635" cy="943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56000" y="832200"/>
            <a:ext cx="2885669" cy="1181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00"/>
              </a:lnSpc>
              <a:spcBef>
                <a:spcPct val="0"/>
              </a:spcBef>
            </a:pPr>
            <a:r>
              <a:rPr lang="en-US" sz="4500">
                <a:solidFill>
                  <a:srgbClr val="F8F8F8"/>
                </a:solidFill>
                <a:latin typeface="Bogart"/>
                <a:ea typeface="Bogart"/>
                <a:cs typeface="Bogart"/>
                <a:sym typeface="Bogart"/>
              </a:rPr>
              <a:t>Kort från VD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18353" y="846062"/>
            <a:ext cx="2885647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rPr>
              <a:t>Nuläge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3422" y="-145923"/>
            <a:ext cx="7906845" cy="2332725"/>
            <a:chOff x="0" y="0"/>
            <a:chExt cx="2833635" cy="8359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635" cy="835996"/>
            </a:xfrm>
            <a:custGeom>
              <a:avLst/>
              <a:gdLst/>
              <a:ahLst/>
              <a:cxnLst/>
              <a:rect l="l" t="t" r="r" b="b"/>
              <a:pathLst>
                <a:path w="2833635" h="835996">
                  <a:moveTo>
                    <a:pt x="0" y="0"/>
                  </a:moveTo>
                  <a:lnTo>
                    <a:pt x="2833635" y="0"/>
                  </a:lnTo>
                  <a:lnTo>
                    <a:pt x="2833635" y="835996"/>
                  </a:lnTo>
                  <a:lnTo>
                    <a:pt x="0" y="835996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833635" cy="864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5038574" y="2529366"/>
            <a:ext cx="1765426" cy="3554550"/>
            <a:chOff x="0" y="0"/>
            <a:chExt cx="9461500" cy="19050000"/>
          </a:xfrm>
        </p:grpSpPr>
        <p:sp>
          <p:nvSpPr>
            <p:cNvPr id="6" name="Freeform 6"/>
            <p:cNvSpPr/>
            <p:nvPr/>
          </p:nvSpPr>
          <p:spPr>
            <a:xfrm>
              <a:off x="400304" y="312801"/>
              <a:ext cx="8650859" cy="18424398"/>
            </a:xfrm>
            <a:custGeom>
              <a:avLst/>
              <a:gdLst/>
              <a:ahLst/>
              <a:cxnLst/>
              <a:rect l="l" t="t" r="r" b="b"/>
              <a:pathLst>
                <a:path w="8650859" h="18424398">
                  <a:moveTo>
                    <a:pt x="7532370" y="18424398"/>
                  </a:moveTo>
                  <a:lnTo>
                    <a:pt x="1118489" y="18424398"/>
                  </a:lnTo>
                  <a:cubicBezTo>
                    <a:pt x="500761" y="18424398"/>
                    <a:pt x="0" y="17923636"/>
                    <a:pt x="0" y="17305910"/>
                  </a:cubicBezTo>
                  <a:lnTo>
                    <a:pt x="0" y="1118489"/>
                  </a:lnTo>
                  <a:cubicBezTo>
                    <a:pt x="0" y="500761"/>
                    <a:pt x="500761" y="0"/>
                    <a:pt x="1118489" y="0"/>
                  </a:cubicBezTo>
                  <a:lnTo>
                    <a:pt x="7532370" y="0"/>
                  </a:lnTo>
                  <a:cubicBezTo>
                    <a:pt x="8150098" y="0"/>
                    <a:pt x="8650859" y="500761"/>
                    <a:pt x="8650859" y="1118489"/>
                  </a:cubicBezTo>
                  <a:lnTo>
                    <a:pt x="8650859" y="17305910"/>
                  </a:lnTo>
                  <a:cubicBezTo>
                    <a:pt x="8650732" y="17923636"/>
                    <a:pt x="8150098" y="18424398"/>
                    <a:pt x="7532370" y="18424398"/>
                  </a:cubicBezTo>
                  <a:close/>
                </a:path>
              </a:pathLst>
            </a:custGeom>
            <a:blipFill>
              <a:blip r:embed="rId2"/>
              <a:stretch>
                <a:fillRect l="-102030" r="-102152"/>
              </a:stretch>
            </a:blipFill>
          </p:spPr>
          <p:txBody>
            <a:bodyPr/>
            <a:lstStyle/>
            <a:p>
              <a:endParaRPr lang="sv-SE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9461500" cy="19050000"/>
            </a:xfrm>
            <a:custGeom>
              <a:avLst/>
              <a:gdLst/>
              <a:ahLst/>
              <a:cxnLst/>
              <a:rect l="l" t="t" r="r" b="b"/>
              <a:pathLst>
                <a:path w="9461500" h="19050000">
                  <a:moveTo>
                    <a:pt x="94615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9461500" y="0"/>
                  </a:lnTo>
                  <a:lnTo>
                    <a:pt x="9461500" y="19050000"/>
                  </a:lnTo>
                  <a:close/>
                </a:path>
              </a:pathLst>
            </a:custGeom>
            <a:blipFill>
              <a:blip r:embed="rId3"/>
              <a:stretch>
                <a:fillRect l="-83" r="-83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56000" y="6076772"/>
            <a:ext cx="3780775" cy="2448653"/>
            <a:chOff x="0" y="-9525"/>
            <a:chExt cx="5041032" cy="3264872"/>
          </a:xfrm>
        </p:grpSpPr>
        <p:sp>
          <p:nvSpPr>
            <p:cNvPr id="9" name="TextBox 9"/>
            <p:cNvSpPr txBox="1"/>
            <p:nvPr/>
          </p:nvSpPr>
          <p:spPr>
            <a:xfrm>
              <a:off x="0" y="-9525"/>
              <a:ext cx="4733423" cy="383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7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Verksamhet och syfte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256" y="655745"/>
              <a:ext cx="5038776" cy="25996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Bolagets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syfte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är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att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på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affärsmässiga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grunder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erbjuda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lokaler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till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näringslivet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för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att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stimulera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underlätta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nyföretagande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främja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sysselsättningen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i Eksjö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kommun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</a:t>
              </a:r>
            </a:p>
            <a:p>
              <a:pPr algn="l">
                <a:lnSpc>
                  <a:spcPts val="1680"/>
                </a:lnSpc>
              </a:pPr>
              <a:endParaRPr lang="en-US" sz="1200" dirty="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endParaRPr>
            </a:p>
            <a:p>
              <a:pPr algn="l">
                <a:lnSpc>
                  <a:spcPts val="1680"/>
                </a:lnSpc>
              </a:pP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Bolaget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ska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inte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ägna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sig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år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spekulativ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verksamhet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 </a:t>
              </a:r>
            </a:p>
            <a:p>
              <a:pPr algn="l">
                <a:lnSpc>
                  <a:spcPts val="1680"/>
                </a:lnSpc>
              </a:pPr>
              <a:endParaRPr lang="en-US" sz="1200" dirty="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endParaRPr>
            </a:p>
            <a:p>
              <a:pPr marL="0" lvl="0" indent="0" algn="l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Verksamheten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ska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bestå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av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att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inom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Eksjö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kommun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förvärva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,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sälja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utarrendera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fastigheter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samt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uppföra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förvalta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byggnader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för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näringsliv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föreningar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56000" y="756000"/>
            <a:ext cx="6048000" cy="1053028"/>
            <a:chOff x="0" y="0"/>
            <a:chExt cx="8064000" cy="1404038"/>
          </a:xfrm>
        </p:grpSpPr>
        <p:sp>
          <p:nvSpPr>
            <p:cNvPr id="12" name="TextBox 12"/>
            <p:cNvSpPr txBox="1"/>
            <p:nvPr/>
          </p:nvSpPr>
          <p:spPr>
            <a:xfrm>
              <a:off x="0" y="76200"/>
              <a:ext cx="8064000" cy="838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F8F8F8"/>
                  </a:solidFill>
                  <a:latin typeface="Bogart"/>
                  <a:ea typeface="Bogart"/>
                  <a:cs typeface="Bogart"/>
                  <a:sym typeface="Bogart"/>
                </a:rPr>
                <a:t>Om IB och vår roll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740" y="985785"/>
              <a:ext cx="6856114" cy="41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60"/>
                </a:lnSpc>
              </a:pPr>
              <a:r>
                <a:rPr lang="en-US" sz="1900">
                  <a:solidFill>
                    <a:srgbClr val="F8F8F8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Vilket uppdrag har vi?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3422" y="7963033"/>
            <a:ext cx="7906845" cy="2909942"/>
            <a:chOff x="0" y="0"/>
            <a:chExt cx="2833635" cy="10428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635" cy="1042858"/>
            </a:xfrm>
            <a:custGeom>
              <a:avLst/>
              <a:gdLst/>
              <a:ahLst/>
              <a:cxnLst/>
              <a:rect l="l" t="t" r="r" b="b"/>
              <a:pathLst>
                <a:path w="2833635" h="1042858">
                  <a:moveTo>
                    <a:pt x="0" y="0"/>
                  </a:moveTo>
                  <a:lnTo>
                    <a:pt x="2833635" y="0"/>
                  </a:lnTo>
                  <a:lnTo>
                    <a:pt x="2833635" y="1042858"/>
                  </a:lnTo>
                  <a:lnTo>
                    <a:pt x="0" y="1042858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833635" cy="1071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389112" y="6039905"/>
            <a:ext cx="5477527" cy="3287612"/>
            <a:chOff x="0" y="0"/>
            <a:chExt cx="6350000" cy="38112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3811270"/>
            </a:xfrm>
            <a:custGeom>
              <a:avLst/>
              <a:gdLst/>
              <a:ahLst/>
              <a:cxnLst/>
              <a:rect l="l" t="t" r="r" b="b"/>
              <a:pathLst>
                <a:path w="6350000" h="3811270">
                  <a:moveTo>
                    <a:pt x="1648460" y="0"/>
                  </a:moveTo>
                  <a:lnTo>
                    <a:pt x="5812790" y="0"/>
                  </a:lnTo>
                  <a:cubicBezTo>
                    <a:pt x="6109970" y="0"/>
                    <a:pt x="6350000" y="240030"/>
                    <a:pt x="6350000" y="537210"/>
                  </a:cubicBezTo>
                  <a:lnTo>
                    <a:pt x="6350000" y="2466340"/>
                  </a:lnTo>
                  <a:cubicBezTo>
                    <a:pt x="6350000" y="2763520"/>
                    <a:pt x="6109970" y="3003550"/>
                    <a:pt x="5812790" y="3003550"/>
                  </a:cubicBezTo>
                  <a:lnTo>
                    <a:pt x="4751070" y="3003550"/>
                  </a:lnTo>
                  <a:cubicBezTo>
                    <a:pt x="4587240" y="3003550"/>
                    <a:pt x="4431030" y="3078480"/>
                    <a:pt x="4329430" y="3208020"/>
                  </a:cubicBezTo>
                  <a:lnTo>
                    <a:pt x="4013200" y="3606800"/>
                  </a:lnTo>
                  <a:cubicBezTo>
                    <a:pt x="3911600" y="3735070"/>
                    <a:pt x="3756660" y="3811270"/>
                    <a:pt x="3591560" y="3811270"/>
                  </a:cubicBezTo>
                  <a:lnTo>
                    <a:pt x="537210" y="3811270"/>
                  </a:lnTo>
                  <a:cubicBezTo>
                    <a:pt x="240030" y="3811270"/>
                    <a:pt x="0" y="3571240"/>
                    <a:pt x="0" y="3274060"/>
                  </a:cubicBezTo>
                  <a:lnTo>
                    <a:pt x="0" y="1375410"/>
                  </a:lnTo>
                  <a:cubicBezTo>
                    <a:pt x="0" y="1206500"/>
                    <a:pt x="78740" y="1047750"/>
                    <a:pt x="213360" y="946150"/>
                  </a:cubicBezTo>
                  <a:lnTo>
                    <a:pt x="1324610" y="107950"/>
                  </a:lnTo>
                  <a:cubicBezTo>
                    <a:pt x="1417320" y="38100"/>
                    <a:pt x="1531620" y="0"/>
                    <a:pt x="1648460" y="0"/>
                  </a:cubicBezTo>
                  <a:close/>
                </a:path>
              </a:pathLst>
            </a:custGeom>
            <a:blipFill>
              <a:blip r:embed="rId2"/>
              <a:stretch>
                <a:fillRect t="-12479" b="-12479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57305" y="3155640"/>
            <a:ext cx="4318117" cy="1998696"/>
            <a:chOff x="0" y="-9525"/>
            <a:chExt cx="5757489" cy="2664927"/>
          </a:xfrm>
        </p:grpSpPr>
        <p:sp>
          <p:nvSpPr>
            <p:cNvPr id="8" name="TextBox 8"/>
            <p:cNvSpPr txBox="1"/>
            <p:nvPr/>
          </p:nvSpPr>
          <p:spPr>
            <a:xfrm>
              <a:off x="0" y="-9525"/>
              <a:ext cx="5406161" cy="383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7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Kunder med olika behov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576" y="646220"/>
              <a:ext cx="5754913" cy="20091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IB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förvaltar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fastigheter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som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rymmer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kunder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av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olika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storlek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med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vitt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skilda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behov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.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Från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stora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företag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som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omsätter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b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</a:b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100-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tals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miljoner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kronor till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små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enmansföretag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. Det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är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därför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viktigt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att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löpande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föra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tata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kunddialoger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. Hos IB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är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varje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hyresgäst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en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resa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som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kan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börja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i det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lilla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, för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att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sedan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över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tid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utvecklas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till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något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större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. I den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resan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är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IB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ett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stöd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för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företaget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hela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vägen</a:t>
              </a:r>
              <a:r>
                <a:rPr lang="en-US" sz="12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.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6000" y="756000"/>
            <a:ext cx="6048000" cy="1053028"/>
            <a:chOff x="0" y="0"/>
            <a:chExt cx="8064000" cy="1404038"/>
          </a:xfrm>
        </p:grpSpPr>
        <p:sp>
          <p:nvSpPr>
            <p:cNvPr id="11" name="TextBox 11"/>
            <p:cNvSpPr txBox="1"/>
            <p:nvPr/>
          </p:nvSpPr>
          <p:spPr>
            <a:xfrm>
              <a:off x="0" y="85725"/>
              <a:ext cx="8064000" cy="8286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Våra kunder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0" y="985785"/>
              <a:ext cx="6810888" cy="41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60"/>
                </a:lnSpc>
              </a:pPr>
              <a:r>
                <a:rPr lang="en-US" sz="190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Vad behöver våra kunder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8F8F8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8022" y="-152403"/>
            <a:ext cx="7843344" cy="6127063"/>
            <a:chOff x="0" y="0"/>
            <a:chExt cx="2810877" cy="21958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10877" cy="2195801"/>
            </a:xfrm>
            <a:custGeom>
              <a:avLst/>
              <a:gdLst/>
              <a:ahLst/>
              <a:cxnLst/>
              <a:rect l="l" t="t" r="r" b="b"/>
              <a:pathLst>
                <a:path w="2810877" h="2195801">
                  <a:moveTo>
                    <a:pt x="0" y="0"/>
                  </a:moveTo>
                  <a:lnTo>
                    <a:pt x="2810877" y="0"/>
                  </a:lnTo>
                  <a:lnTo>
                    <a:pt x="2810877" y="2195801"/>
                  </a:lnTo>
                  <a:lnTo>
                    <a:pt x="0" y="2195801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810877" cy="22243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797" y="621924"/>
            <a:ext cx="5313344" cy="2840561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57305" y="5508176"/>
            <a:ext cx="2141645" cy="3605464"/>
            <a:chOff x="0" y="0"/>
            <a:chExt cx="37719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71900" cy="6349937"/>
            </a:xfrm>
            <a:custGeom>
              <a:avLst/>
              <a:gdLst/>
              <a:ahLst/>
              <a:cxnLst/>
              <a:rect l="l" t="t" r="r" b="b"/>
              <a:pathLst>
                <a:path w="3771900" h="6349937">
                  <a:moveTo>
                    <a:pt x="0" y="546100"/>
                  </a:moveTo>
                  <a:lnTo>
                    <a:pt x="0" y="3953510"/>
                  </a:lnTo>
                  <a:cubicBezTo>
                    <a:pt x="0" y="4132580"/>
                    <a:pt x="87630" y="4301490"/>
                    <a:pt x="236220" y="4403090"/>
                  </a:cubicBezTo>
                  <a:lnTo>
                    <a:pt x="2914650" y="6252210"/>
                  </a:lnTo>
                  <a:cubicBezTo>
                    <a:pt x="3276600" y="6502400"/>
                    <a:pt x="3771900" y="6243320"/>
                    <a:pt x="3771900" y="5802630"/>
                  </a:cubicBezTo>
                  <a:lnTo>
                    <a:pt x="3771900" y="546100"/>
                  </a:lnTo>
                  <a:cubicBezTo>
                    <a:pt x="3771900" y="243840"/>
                    <a:pt x="3526790" y="0"/>
                    <a:pt x="3225800" y="0"/>
                  </a:cubicBezTo>
                  <a:lnTo>
                    <a:pt x="546100" y="0"/>
                  </a:lnTo>
                  <a:cubicBezTo>
                    <a:pt x="245110" y="0"/>
                    <a:pt x="0" y="245110"/>
                    <a:pt x="0" y="546100"/>
                  </a:cubicBezTo>
                  <a:close/>
                </a:path>
              </a:pathLst>
            </a:custGeom>
            <a:blipFill>
              <a:blip r:embed="rId3"/>
              <a:stretch>
                <a:fillRect l="-65739" r="-65739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7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9845" y="741712"/>
            <a:ext cx="2719105" cy="2135933"/>
            <a:chOff x="0" y="-19050"/>
            <a:chExt cx="3126039" cy="2847910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19050"/>
              <a:ext cx="3126039" cy="5372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</a:pPr>
              <a:r>
                <a:rPr lang="en-US" sz="120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TRENDBROTT FASTIGHETSPRISER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810615"/>
              <a:ext cx="3126039" cy="20182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680"/>
                </a:lnSpc>
              </a:pP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Mellan 2002 och 2021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har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fastighetspriserna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på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fastighetsmarknaden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ökat.markant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därefefter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fallit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tillbaka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något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Elpriset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har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ökat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med 90%.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Konsumentpriserna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har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ökat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med 23% . De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sista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åren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har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kostnaderna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fortsatt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att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öka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medan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fastighetspriserna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sjunkit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                 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650530" y="6517898"/>
            <a:ext cx="3258703" cy="1773873"/>
            <a:chOff x="0" y="0"/>
            <a:chExt cx="4344938" cy="2365165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9525"/>
              <a:ext cx="3948056" cy="383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7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Hyresmarknad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81" y="646220"/>
              <a:ext cx="4343057" cy="17189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736"/>
                </a:lnSpc>
                <a:spcBef>
                  <a:spcPct val="0"/>
                </a:spcBef>
              </a:pP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Fastighetspriser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har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gått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tillbaka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senaste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3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åren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Byggpriser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har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under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senaste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tiden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ökat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kraftigt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Våra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intäkter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som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baseras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på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hyresavtal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kopplade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till KPI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gör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det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därför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utmanande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att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uppföra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nyproduktion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då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kostnader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är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kopplade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till BKI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medan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intäkterna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4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kopplas</a:t>
              </a:r>
              <a:r>
                <a:rPr lang="en-US" sz="124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mot KPI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12000" y="0"/>
            <a:ext cx="6048000" cy="1053028"/>
            <a:chOff x="0" y="0"/>
            <a:chExt cx="8064000" cy="1404038"/>
          </a:xfrm>
        </p:grpSpPr>
        <p:sp>
          <p:nvSpPr>
            <p:cNvPr id="16" name="TextBox 16"/>
            <p:cNvSpPr txBox="1"/>
            <p:nvPr/>
          </p:nvSpPr>
          <p:spPr>
            <a:xfrm>
              <a:off x="0" y="76200"/>
              <a:ext cx="8064000" cy="838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F8F8F8"/>
                  </a:solidFill>
                  <a:latin typeface="Bogart"/>
                  <a:ea typeface="Bogart"/>
                  <a:cs typeface="Bogart"/>
                  <a:sym typeface="Bogart"/>
                </a:rPr>
                <a:t>Omvärldsanalays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40" y="985785"/>
              <a:ext cx="7191894" cy="41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60"/>
                </a:lnSpc>
              </a:pPr>
              <a:endParaRPr/>
            </a:p>
          </p:txBody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0164" y="2923870"/>
            <a:ext cx="5032740" cy="2736159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115564" y="3473130"/>
            <a:ext cx="2344529" cy="1708375"/>
            <a:chOff x="0" y="-19050"/>
            <a:chExt cx="3126039" cy="2277833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19050"/>
              <a:ext cx="3126039" cy="2578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</a:pPr>
              <a:r>
                <a:rPr lang="en-US" sz="120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ÖKADE BYGGKOSTNADER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531215"/>
              <a:ext cx="3126039" cy="1727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</a:pP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Mellan 2021-2022 mars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månad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ökade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byggkostnaderna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för material med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cirka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20.4 % i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snitt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Järn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stål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ökade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mest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59.3% resp 50.3%. De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senaste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10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åren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har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byggkostnaderna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ökat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mer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än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KPI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samtliga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år</a:t>
              </a:r>
              <a:r>
                <a:rPr lang="en-US" sz="1200" dirty="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821190" y="3308112"/>
            <a:ext cx="245582" cy="7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1"/>
              </a:lnSpc>
            </a:pPr>
            <a:r>
              <a:rPr lang="en-US" sz="465">
                <a:solidFill>
                  <a:srgbClr val="0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Källa SCB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21190" y="5681722"/>
            <a:ext cx="245582" cy="7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1"/>
              </a:lnSpc>
            </a:pPr>
            <a:r>
              <a:rPr lang="en-US" sz="465">
                <a:solidFill>
                  <a:srgbClr val="000000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Källa SCB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082984"/>
              </p:ext>
            </p:extLst>
          </p:nvPr>
        </p:nvGraphicFramePr>
        <p:xfrm>
          <a:off x="756000" y="3733614"/>
          <a:ext cx="6048001" cy="5998382"/>
        </p:xfrm>
        <a:graphic>
          <a:graphicData uri="http://schemas.openxmlformats.org/drawingml/2006/table">
            <a:tbl>
              <a:tblPr/>
              <a:tblGrid>
                <a:gridCol w="292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368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Attraktivitet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Verksamhet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379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Vässa vårt erbjudande</a:t>
                      </a:r>
                      <a:endParaRPr lang="en-US" sz="1100"/>
                    </a:p>
                  </a:txBody>
                  <a:tcPr marL="0" marR="0" marT="0" marB="0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Säkerställ rimliga hyresnivåer</a:t>
                      </a:r>
                      <a:endParaRPr lang="en-US" sz="1100"/>
                    </a:p>
                  </a:txBody>
                  <a:tcPr marL="0" marR="0" marT="0" marB="0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5630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Hur ska vi göra : </a:t>
                      </a:r>
                      <a:endParaRPr lang="en-US" sz="1100"/>
                    </a:p>
                    <a:p>
                      <a:pPr marL="259080" lvl="1" indent="-129540" algn="l">
                        <a:lnSpc>
                          <a:spcPts val="1680"/>
                        </a:lnSpc>
                        <a:buFont typeface="Arial"/>
                        <a:buChar char="•"/>
                      </a:pPr>
                      <a:r>
                        <a:rPr lang="en-US" sz="120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Erbjuda flexibla industrilokaler som kan anpassas efter olika verksamheter.</a:t>
                      </a:r>
                    </a:p>
                    <a:p>
                      <a:pPr marL="259080" lvl="1" indent="-129540" algn="l">
                        <a:lnSpc>
                          <a:spcPts val="1680"/>
                        </a:lnSpc>
                        <a:buFont typeface="Arial"/>
                        <a:buChar char="•"/>
                      </a:pPr>
                      <a:r>
                        <a:rPr lang="en-US" sz="120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Skapa ”snabbstartslokaler” för företag som behöver komma igång snabbt.</a:t>
                      </a:r>
                    </a:p>
                    <a:p>
                      <a:pPr algn="l">
                        <a:lnSpc>
                          <a:spcPts val="1680"/>
                        </a:lnSpc>
                      </a:pPr>
                      <a:endParaRPr lang="en-US" sz="1200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  <a:p>
                      <a:pPr marL="259080" lvl="1" indent="-129540" algn="l">
                        <a:lnSpc>
                          <a:spcPts val="1680"/>
                        </a:lnSpc>
                        <a:buFont typeface="Arial"/>
                        <a:buChar char="•"/>
                      </a:pPr>
                      <a:r>
                        <a:rPr lang="en-US" sz="120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Marknadsföra bolaget</a:t>
                      </a:r>
                    </a:p>
                    <a:p>
                      <a:pPr marL="259080" lvl="1" indent="-129540" algn="l">
                        <a:lnSpc>
                          <a:spcPts val="1680"/>
                        </a:lnSpc>
                        <a:buFont typeface="Arial"/>
                        <a:buChar char="•"/>
                      </a:pPr>
                      <a:r>
                        <a:rPr lang="en-US" sz="120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Delta i näringslivsträffar och regionala nätverk för att synliggöra bolaget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Hur ska vi göra: </a:t>
                      </a:r>
                      <a:endParaRPr lang="en-US" sz="1100"/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Utvärdera hyresgäster</a:t>
                      </a:r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Omförhanda avtal som löper ut under perioden</a:t>
                      </a:r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Minska vakansgraden</a:t>
                      </a:r>
                    </a:p>
                    <a:p>
                      <a:pPr algn="l">
                        <a:lnSpc>
                          <a:spcPts val="1679"/>
                        </a:lnSpc>
                      </a:pPr>
                      <a:endParaRPr lang="en-US" sz="1199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682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Hållbarhet</a:t>
                      </a:r>
                      <a:endParaRPr lang="en-US" sz="1100"/>
                    </a:p>
                  </a:txBody>
                  <a:tcPr marL="0" marR="0" marT="0" marB="0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Ekonomi</a:t>
                      </a:r>
                      <a:endParaRPr lang="en-US" sz="1100"/>
                    </a:p>
                  </a:txBody>
                  <a:tcPr marL="0" marR="0" marT="0" marB="0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196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Minskad energianvänding</a:t>
                      </a:r>
                      <a:endParaRPr lang="en-US" sz="1100"/>
                    </a:p>
                  </a:txBody>
                  <a:tcPr marL="0" marR="0" marT="0" marB="0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Skapa kraft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att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utveckla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för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framtiden</a:t>
                      </a:r>
                      <a:endParaRPr lang="en-US" sz="11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9127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Hur ska vi göra: </a:t>
                      </a:r>
                      <a:endParaRPr lang="en-US" sz="1100"/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Undersöka möjlighet till flera energibesparande åtgärder.</a:t>
                      </a:r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Ersätta direkt el och olja om möjligt</a:t>
                      </a:r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Delta i  utveckling av solpark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Hur ska vi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göra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: </a:t>
                      </a:r>
                      <a:endParaRPr lang="en-US" sz="1100" dirty="0"/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Uppnå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ett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positivt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resultat</a:t>
                      </a:r>
                      <a:endParaRPr lang="en-US" sz="1199" dirty="0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  <a:p>
                      <a:pPr algn="l">
                        <a:lnSpc>
                          <a:spcPts val="1679"/>
                        </a:lnSpc>
                      </a:pPr>
                      <a:endParaRPr lang="en-US" sz="1199" dirty="0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-173422" y="-145923"/>
            <a:ext cx="7906845" cy="2332725"/>
            <a:chOff x="0" y="0"/>
            <a:chExt cx="2833635" cy="8359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635" cy="835996"/>
            </a:xfrm>
            <a:custGeom>
              <a:avLst/>
              <a:gdLst/>
              <a:ahLst/>
              <a:cxnLst/>
              <a:rect l="l" t="t" r="r" b="b"/>
              <a:pathLst>
                <a:path w="2833635" h="835996">
                  <a:moveTo>
                    <a:pt x="0" y="0"/>
                  </a:moveTo>
                  <a:lnTo>
                    <a:pt x="2833635" y="0"/>
                  </a:lnTo>
                  <a:lnTo>
                    <a:pt x="2833635" y="835996"/>
                  </a:lnTo>
                  <a:lnTo>
                    <a:pt x="0" y="835996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833635" cy="864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161065" y="6748614"/>
            <a:ext cx="491596" cy="491596"/>
          </a:xfrm>
          <a:custGeom>
            <a:avLst/>
            <a:gdLst/>
            <a:ahLst/>
            <a:cxnLst/>
            <a:rect l="l" t="t" r="r" b="b"/>
            <a:pathLst>
              <a:path w="491596" h="491596">
                <a:moveTo>
                  <a:pt x="0" y="0"/>
                </a:moveTo>
                <a:lnTo>
                  <a:pt x="491596" y="0"/>
                </a:lnTo>
                <a:lnTo>
                  <a:pt x="491596" y="491596"/>
                </a:lnTo>
                <a:lnTo>
                  <a:pt x="0" y="4915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7" name="Freeform 7"/>
          <p:cNvSpPr/>
          <p:nvPr/>
        </p:nvSpPr>
        <p:spPr>
          <a:xfrm>
            <a:off x="2572013" y="6748614"/>
            <a:ext cx="491596" cy="491596"/>
          </a:xfrm>
          <a:custGeom>
            <a:avLst/>
            <a:gdLst/>
            <a:ahLst/>
            <a:cxnLst/>
            <a:rect l="l" t="t" r="r" b="b"/>
            <a:pathLst>
              <a:path w="491596" h="491596">
                <a:moveTo>
                  <a:pt x="0" y="0"/>
                </a:moveTo>
                <a:lnTo>
                  <a:pt x="491596" y="0"/>
                </a:lnTo>
                <a:lnTo>
                  <a:pt x="491596" y="491596"/>
                </a:lnTo>
                <a:lnTo>
                  <a:pt x="0" y="4915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8" name="Freeform 8"/>
          <p:cNvSpPr/>
          <p:nvPr/>
        </p:nvSpPr>
        <p:spPr>
          <a:xfrm>
            <a:off x="6312404" y="3733614"/>
            <a:ext cx="491596" cy="491596"/>
          </a:xfrm>
          <a:custGeom>
            <a:avLst/>
            <a:gdLst/>
            <a:ahLst/>
            <a:cxnLst/>
            <a:rect l="l" t="t" r="r" b="b"/>
            <a:pathLst>
              <a:path w="491596" h="491596">
                <a:moveTo>
                  <a:pt x="0" y="0"/>
                </a:moveTo>
                <a:lnTo>
                  <a:pt x="491596" y="0"/>
                </a:lnTo>
                <a:lnTo>
                  <a:pt x="491596" y="491597"/>
                </a:lnTo>
                <a:lnTo>
                  <a:pt x="0" y="4915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9" name="Freeform 9"/>
          <p:cNvSpPr/>
          <p:nvPr/>
        </p:nvSpPr>
        <p:spPr>
          <a:xfrm>
            <a:off x="6349223" y="6760891"/>
            <a:ext cx="454777" cy="479319"/>
          </a:xfrm>
          <a:custGeom>
            <a:avLst/>
            <a:gdLst/>
            <a:ahLst/>
            <a:cxnLst/>
            <a:rect l="l" t="t" r="r" b="b"/>
            <a:pathLst>
              <a:path w="454777" h="479319">
                <a:moveTo>
                  <a:pt x="0" y="0"/>
                </a:moveTo>
                <a:lnTo>
                  <a:pt x="454777" y="0"/>
                </a:lnTo>
                <a:lnTo>
                  <a:pt x="454777" y="479319"/>
                </a:lnTo>
                <a:lnTo>
                  <a:pt x="0" y="4793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698" r="-2698"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10" name="Freeform 10"/>
          <p:cNvSpPr/>
          <p:nvPr/>
        </p:nvSpPr>
        <p:spPr>
          <a:xfrm>
            <a:off x="3238922" y="3733614"/>
            <a:ext cx="491596" cy="491596"/>
          </a:xfrm>
          <a:custGeom>
            <a:avLst/>
            <a:gdLst/>
            <a:ahLst/>
            <a:cxnLst/>
            <a:rect l="l" t="t" r="r" b="b"/>
            <a:pathLst>
              <a:path w="491596" h="491596">
                <a:moveTo>
                  <a:pt x="0" y="0"/>
                </a:moveTo>
                <a:lnTo>
                  <a:pt x="491596" y="0"/>
                </a:lnTo>
                <a:lnTo>
                  <a:pt x="491596" y="491597"/>
                </a:lnTo>
                <a:lnTo>
                  <a:pt x="0" y="4915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grpSp>
        <p:nvGrpSpPr>
          <p:cNvPr id="11" name="Group 11"/>
          <p:cNvGrpSpPr/>
          <p:nvPr/>
        </p:nvGrpSpPr>
        <p:grpSpPr>
          <a:xfrm>
            <a:off x="756000" y="2523587"/>
            <a:ext cx="5457440" cy="964564"/>
            <a:chOff x="0" y="0"/>
            <a:chExt cx="7276587" cy="1286086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9525"/>
              <a:ext cx="7276587" cy="383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7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Fokusområden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469477"/>
              <a:ext cx="7276587" cy="8166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Med utgångspunkt i kommunprogrammet och de effektmål som styr kommunens viljeinriktning hur kommun skall utvecklas arbetar IB med att styra verksamheten inom fokusområdena: 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8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56000" y="756000"/>
            <a:ext cx="6048000" cy="1386403"/>
            <a:chOff x="0" y="0"/>
            <a:chExt cx="8064000" cy="1848538"/>
          </a:xfrm>
        </p:grpSpPr>
        <p:sp>
          <p:nvSpPr>
            <p:cNvPr id="16" name="TextBox 16"/>
            <p:cNvSpPr txBox="1"/>
            <p:nvPr/>
          </p:nvSpPr>
          <p:spPr>
            <a:xfrm>
              <a:off x="0" y="76200"/>
              <a:ext cx="8064000" cy="838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F8F8F8"/>
                  </a:solidFill>
                  <a:latin typeface="Bogart"/>
                  <a:ea typeface="Bogart"/>
                  <a:cs typeface="Bogart"/>
                  <a:sym typeface="Bogart"/>
                </a:rPr>
                <a:t>Mål för perioden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40" y="985785"/>
              <a:ext cx="6252079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</a:pPr>
              <a:r>
                <a:rPr lang="en-US" sz="1900">
                  <a:solidFill>
                    <a:srgbClr val="F8F8F8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2026-2027</a:t>
              </a:r>
            </a:p>
            <a:p>
              <a:pPr marL="0" lvl="0" indent="0" algn="l">
                <a:lnSpc>
                  <a:spcPts val="2660"/>
                </a:lnSpc>
              </a:pPr>
              <a:endParaRPr lang="en-US" sz="19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208721"/>
              </p:ext>
            </p:extLst>
          </p:nvPr>
        </p:nvGraphicFramePr>
        <p:xfrm>
          <a:off x="756000" y="3733614"/>
          <a:ext cx="6048001" cy="5998382"/>
        </p:xfrm>
        <a:graphic>
          <a:graphicData uri="http://schemas.openxmlformats.org/drawingml/2006/table">
            <a:tbl>
              <a:tblPr/>
              <a:tblGrid>
                <a:gridCol w="292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0368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Delaktighet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Livskvalitet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379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NKI undersökning genomförd</a:t>
                      </a:r>
                      <a:endParaRPr lang="en-US" sz="1100"/>
                    </a:p>
                  </a:txBody>
                  <a:tcPr marL="0" marR="0" marT="0" marB="0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Säkerställ rimliga hyresnivåer</a:t>
                      </a:r>
                      <a:endParaRPr lang="en-US" sz="1100"/>
                    </a:p>
                  </a:txBody>
                  <a:tcPr marL="0" marR="0" marT="0" marB="0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5630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Hur ska vi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göra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: </a:t>
                      </a:r>
                      <a:endParaRPr lang="en-US" sz="1100" dirty="0"/>
                    </a:p>
                    <a:p>
                      <a:pPr marL="259080" lvl="1" indent="-129540" algn="l">
                        <a:lnSpc>
                          <a:spcPts val="1680"/>
                        </a:lnSpc>
                        <a:buFont typeface="Arial"/>
                        <a:buChar char="•"/>
                      </a:pPr>
                      <a:r>
                        <a:rPr lang="en-US" sz="1200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Strukturerat</a:t>
                      </a:r>
                      <a:r>
                        <a:rPr lang="en-US" sz="1200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möta</a:t>
                      </a:r>
                      <a:r>
                        <a:rPr lang="en-US" sz="1200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kunder</a:t>
                      </a:r>
                      <a:r>
                        <a:rPr lang="en-US" sz="1200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regelbundet</a:t>
                      </a:r>
                      <a:endParaRPr lang="en-US" sz="1200" dirty="0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  <a:p>
                      <a:pPr marL="259080" lvl="1" indent="-129540" algn="l">
                        <a:lnSpc>
                          <a:spcPts val="1680"/>
                        </a:lnSpc>
                        <a:buFont typeface="Arial"/>
                        <a:buChar char="•"/>
                      </a:pPr>
                      <a:r>
                        <a:rPr lang="en-US" sz="1200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Definera</a:t>
                      </a:r>
                      <a:r>
                        <a:rPr lang="en-US" sz="1200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kundresan</a:t>
                      </a:r>
                      <a:endParaRPr lang="en-US" sz="1200" dirty="0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  <a:p>
                      <a:pPr algn="l">
                        <a:lnSpc>
                          <a:spcPts val="1680"/>
                        </a:lnSpc>
                      </a:pPr>
                      <a:endParaRPr lang="en-US" sz="1200" dirty="0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Hur ska vi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göra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: </a:t>
                      </a:r>
                      <a:endParaRPr lang="en-US" sz="1100" dirty="0"/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Skapa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gröna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zoner i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industriområden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(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träd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,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planteringar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,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sittplatser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).</a:t>
                      </a:r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Installera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bättre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belysning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för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trygghet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och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trivsel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.</a:t>
                      </a:r>
                    </a:p>
                    <a:p>
                      <a:pPr algn="l">
                        <a:lnSpc>
                          <a:spcPts val="1679"/>
                        </a:lnSpc>
                      </a:pPr>
                      <a:endParaRPr lang="en-US" sz="1199" dirty="0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  <a:p>
                      <a:pPr algn="l">
                        <a:lnSpc>
                          <a:spcPts val="1679"/>
                        </a:lnSpc>
                      </a:pPr>
                      <a:endParaRPr lang="en-US" sz="1199" dirty="0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5682"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Samhällsplanering</a:t>
                      </a:r>
                      <a:endParaRPr lang="en-US" sz="1100"/>
                    </a:p>
                  </a:txBody>
                  <a:tcPr marL="0" marR="0" marT="0" marB="0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196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Minskad energianvänding</a:t>
                      </a:r>
                      <a:endParaRPr lang="en-US" sz="1100"/>
                    </a:p>
                  </a:txBody>
                  <a:tcPr marL="0" marR="0" marT="0" marB="0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29127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Hur ska vi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göra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: </a:t>
                      </a:r>
                      <a:endParaRPr lang="en-US" sz="1100" dirty="0"/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Stötta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planarbetet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för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nya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industriområden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</a:p>
                    <a:p>
                      <a:pPr marL="259078" lvl="1" indent="-129539" algn="l">
                        <a:lnSpc>
                          <a:spcPts val="1679"/>
                        </a:lnSpc>
                        <a:buFont typeface="Arial"/>
                        <a:buChar char="•"/>
                      </a:pP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Arbeta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för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en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starkare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tillväxt</a:t>
                      </a:r>
                      <a:r>
                        <a:rPr lang="en-US" sz="1199" dirty="0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 av </a:t>
                      </a:r>
                      <a:r>
                        <a:rPr lang="en-US" sz="1199" dirty="0" err="1">
                          <a:solidFill>
                            <a:srgbClr val="008642"/>
                          </a:solidFill>
                          <a:latin typeface="EB Garamond Medium"/>
                          <a:ea typeface="EB Garamond Medium"/>
                          <a:cs typeface="EB Garamond Medium"/>
                          <a:sym typeface="EB Garamond Medium"/>
                        </a:rPr>
                        <a:t>infrastrukur</a:t>
                      </a:r>
                      <a:endParaRPr lang="en-US" sz="1199" dirty="0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  <a:p>
                      <a:pPr algn="l">
                        <a:lnSpc>
                          <a:spcPts val="1679"/>
                        </a:lnSpc>
                      </a:pPr>
                      <a:endParaRPr lang="en-US" sz="1199" dirty="0">
                        <a:solidFill>
                          <a:srgbClr val="008642"/>
                        </a:solidFill>
                        <a:latin typeface="EB Garamond Medium"/>
                        <a:ea typeface="EB Garamond Medium"/>
                        <a:cs typeface="EB Garamond Medium"/>
                        <a:sym typeface="EB Garamond Medium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4895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8F8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-173422" y="-145923"/>
            <a:ext cx="7906845" cy="2332725"/>
            <a:chOff x="0" y="0"/>
            <a:chExt cx="2833635" cy="8359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635" cy="835996"/>
            </a:xfrm>
            <a:custGeom>
              <a:avLst/>
              <a:gdLst/>
              <a:ahLst/>
              <a:cxnLst/>
              <a:rect l="l" t="t" r="r" b="b"/>
              <a:pathLst>
                <a:path w="2833635" h="835996">
                  <a:moveTo>
                    <a:pt x="0" y="0"/>
                  </a:moveTo>
                  <a:lnTo>
                    <a:pt x="2833635" y="0"/>
                  </a:lnTo>
                  <a:lnTo>
                    <a:pt x="2833635" y="835996"/>
                  </a:lnTo>
                  <a:lnTo>
                    <a:pt x="0" y="835996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833635" cy="864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238922" y="6748614"/>
            <a:ext cx="491596" cy="491596"/>
          </a:xfrm>
          <a:custGeom>
            <a:avLst/>
            <a:gdLst/>
            <a:ahLst/>
            <a:cxnLst/>
            <a:rect l="l" t="t" r="r" b="b"/>
            <a:pathLst>
              <a:path w="491596" h="491596">
                <a:moveTo>
                  <a:pt x="0" y="0"/>
                </a:moveTo>
                <a:lnTo>
                  <a:pt x="491596" y="0"/>
                </a:lnTo>
                <a:lnTo>
                  <a:pt x="491596" y="491596"/>
                </a:lnTo>
                <a:lnTo>
                  <a:pt x="0" y="4915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7" name="Freeform 7"/>
          <p:cNvSpPr/>
          <p:nvPr/>
        </p:nvSpPr>
        <p:spPr>
          <a:xfrm>
            <a:off x="2657720" y="6748614"/>
            <a:ext cx="491596" cy="491596"/>
          </a:xfrm>
          <a:custGeom>
            <a:avLst/>
            <a:gdLst/>
            <a:ahLst/>
            <a:cxnLst/>
            <a:rect l="l" t="t" r="r" b="b"/>
            <a:pathLst>
              <a:path w="491596" h="491596">
                <a:moveTo>
                  <a:pt x="0" y="0"/>
                </a:moveTo>
                <a:lnTo>
                  <a:pt x="491597" y="0"/>
                </a:lnTo>
                <a:lnTo>
                  <a:pt x="491597" y="491596"/>
                </a:lnTo>
                <a:lnTo>
                  <a:pt x="0" y="4915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8" name="Freeform 8"/>
          <p:cNvSpPr/>
          <p:nvPr/>
        </p:nvSpPr>
        <p:spPr>
          <a:xfrm>
            <a:off x="6312404" y="3733614"/>
            <a:ext cx="491596" cy="491596"/>
          </a:xfrm>
          <a:custGeom>
            <a:avLst/>
            <a:gdLst/>
            <a:ahLst/>
            <a:cxnLst/>
            <a:rect l="l" t="t" r="r" b="b"/>
            <a:pathLst>
              <a:path w="491596" h="491596">
                <a:moveTo>
                  <a:pt x="0" y="0"/>
                </a:moveTo>
                <a:lnTo>
                  <a:pt x="491596" y="0"/>
                </a:lnTo>
                <a:lnTo>
                  <a:pt x="491596" y="491597"/>
                </a:lnTo>
                <a:lnTo>
                  <a:pt x="0" y="4915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9" name="Freeform 9"/>
          <p:cNvSpPr/>
          <p:nvPr/>
        </p:nvSpPr>
        <p:spPr>
          <a:xfrm>
            <a:off x="3238922" y="3733614"/>
            <a:ext cx="491596" cy="491596"/>
          </a:xfrm>
          <a:custGeom>
            <a:avLst/>
            <a:gdLst/>
            <a:ahLst/>
            <a:cxnLst/>
            <a:rect l="l" t="t" r="r" b="b"/>
            <a:pathLst>
              <a:path w="491596" h="491596">
                <a:moveTo>
                  <a:pt x="0" y="0"/>
                </a:moveTo>
                <a:lnTo>
                  <a:pt x="491596" y="0"/>
                </a:lnTo>
                <a:lnTo>
                  <a:pt x="491596" y="491597"/>
                </a:lnTo>
                <a:lnTo>
                  <a:pt x="0" y="4915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grpSp>
        <p:nvGrpSpPr>
          <p:cNvPr id="10" name="Group 10"/>
          <p:cNvGrpSpPr/>
          <p:nvPr/>
        </p:nvGrpSpPr>
        <p:grpSpPr>
          <a:xfrm>
            <a:off x="756000" y="2523587"/>
            <a:ext cx="5457440" cy="964564"/>
            <a:chOff x="0" y="0"/>
            <a:chExt cx="7276587" cy="1286086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9525"/>
              <a:ext cx="7276587" cy="383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7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Fokusområden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469477"/>
              <a:ext cx="7276587" cy="8166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  <a:spcBef>
                  <a:spcPct val="0"/>
                </a:spcBef>
              </a:pPr>
              <a:r>
                <a:rPr lang="en-US" sz="12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Med utgångspunkt i kommunprogrammet och de effektmål som styr kommunens viljeinriktning hur kommun skall utvecklas arbetar IB med att styra verksamheten inom fokusområdena: 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8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56000" y="756000"/>
            <a:ext cx="6048000" cy="1386403"/>
            <a:chOff x="0" y="0"/>
            <a:chExt cx="8064000" cy="1848538"/>
          </a:xfrm>
        </p:grpSpPr>
        <p:sp>
          <p:nvSpPr>
            <p:cNvPr id="15" name="TextBox 15"/>
            <p:cNvSpPr txBox="1"/>
            <p:nvPr/>
          </p:nvSpPr>
          <p:spPr>
            <a:xfrm>
              <a:off x="0" y="76200"/>
              <a:ext cx="8064000" cy="838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F8F8F8"/>
                  </a:solidFill>
                  <a:latin typeface="Bogart"/>
                  <a:ea typeface="Bogart"/>
                  <a:cs typeface="Bogart"/>
                  <a:sym typeface="Bogart"/>
                </a:rPr>
                <a:t>Mål för perioden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0" y="985785"/>
              <a:ext cx="6252079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</a:pPr>
              <a:r>
                <a:rPr lang="en-US" sz="1900">
                  <a:solidFill>
                    <a:srgbClr val="F8F8F8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2026-2027</a:t>
              </a:r>
            </a:p>
            <a:p>
              <a:pPr marL="0" lvl="0" indent="0" algn="l">
                <a:lnSpc>
                  <a:spcPts val="2660"/>
                </a:lnSpc>
              </a:pPr>
              <a:endParaRPr lang="en-US" sz="19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3422" y="-145923"/>
            <a:ext cx="7906845" cy="2332725"/>
            <a:chOff x="0" y="0"/>
            <a:chExt cx="2833635" cy="8359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635" cy="835996"/>
            </a:xfrm>
            <a:custGeom>
              <a:avLst/>
              <a:gdLst/>
              <a:ahLst/>
              <a:cxnLst/>
              <a:rect l="l" t="t" r="r" b="b"/>
              <a:pathLst>
                <a:path w="2833635" h="835996">
                  <a:moveTo>
                    <a:pt x="0" y="0"/>
                  </a:moveTo>
                  <a:lnTo>
                    <a:pt x="2833635" y="0"/>
                  </a:lnTo>
                  <a:lnTo>
                    <a:pt x="2833635" y="835996"/>
                  </a:lnTo>
                  <a:lnTo>
                    <a:pt x="0" y="835996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833635" cy="864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8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56000" y="756000"/>
            <a:ext cx="6048000" cy="1386403"/>
            <a:chOff x="0" y="0"/>
            <a:chExt cx="8064000" cy="1848538"/>
          </a:xfrm>
        </p:grpSpPr>
        <p:sp>
          <p:nvSpPr>
            <p:cNvPr id="7" name="TextBox 7"/>
            <p:cNvSpPr txBox="1"/>
            <p:nvPr/>
          </p:nvSpPr>
          <p:spPr>
            <a:xfrm>
              <a:off x="0" y="76200"/>
              <a:ext cx="8064000" cy="838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F8F8F8"/>
                  </a:solidFill>
                  <a:latin typeface="Bogart"/>
                  <a:ea typeface="Bogart"/>
                  <a:cs typeface="Bogart"/>
                  <a:sym typeface="Bogart"/>
                </a:rPr>
                <a:t>Handlingsplan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40" y="985785"/>
              <a:ext cx="6252079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</a:pPr>
              <a:r>
                <a:rPr lang="en-US" sz="1900">
                  <a:solidFill>
                    <a:srgbClr val="F8F8F8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2026-2027</a:t>
              </a:r>
            </a:p>
            <a:p>
              <a:pPr marL="0" lvl="0" indent="0" algn="l">
                <a:lnSpc>
                  <a:spcPts val="2660"/>
                </a:lnSpc>
              </a:pPr>
              <a:endParaRPr lang="en-US" sz="19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63352" y="2802095"/>
            <a:ext cx="6140648" cy="3392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2026: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Kartlägga</a:t>
            </a: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&amp;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Starta</a:t>
            </a:r>
            <a:endParaRPr lang="en-US" sz="1900" b="1" dirty="0">
              <a:solidFill>
                <a:srgbClr val="008642"/>
              </a:solidFill>
              <a:latin typeface="Public Sans Bold"/>
              <a:ea typeface="Public Sans Bold"/>
              <a:cs typeface="Public Sans Bold"/>
              <a:sym typeface="Public Sans Bold"/>
            </a:endParaRPr>
          </a:p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Fokus</a:t>
            </a: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: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Grundarbete</a:t>
            </a: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,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analyser</a:t>
            </a: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,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planering</a:t>
            </a: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,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kundinsikter</a:t>
            </a:r>
            <a:endParaRPr lang="en-US" sz="1900" b="1" dirty="0">
              <a:solidFill>
                <a:srgbClr val="008642"/>
              </a:solidFill>
              <a:latin typeface="Public Sans Bold"/>
              <a:ea typeface="Public Sans Bold"/>
              <a:cs typeface="Public Sans Bold"/>
              <a:sym typeface="Public Sans Bold"/>
            </a:endParaRPr>
          </a:p>
          <a:p>
            <a:pPr algn="l">
              <a:lnSpc>
                <a:spcPts val="2240"/>
              </a:lnSpc>
            </a:pPr>
            <a:r>
              <a:rPr lang="en-US" sz="16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Nyckelaktiviteter</a:t>
            </a:r>
            <a:r>
              <a:rPr lang="en-US" sz="16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:</a:t>
            </a:r>
          </a:p>
          <a:p>
            <a:pPr algn="l">
              <a:lnSpc>
                <a:spcPts val="2660"/>
              </a:lnSpc>
            </a:pPr>
            <a:endParaRPr lang="en-US" sz="16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Definiera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kundresan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Genomföra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NKI</a:t>
            </a: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Starta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hyresgästdialoger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Energikartläggning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Planstöd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för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nya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industriområden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Starta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marknadsföringsinsatser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Planera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flexibla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lokaler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och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snabbstartslokaler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Planera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gröna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zoner och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belysningsåtgärder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90926" y="6413500"/>
            <a:ext cx="5077420" cy="3699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2027: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Genomföra</a:t>
            </a: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&amp;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Bygga</a:t>
            </a:r>
            <a:endParaRPr lang="en-US" sz="1900" b="1" dirty="0">
              <a:solidFill>
                <a:srgbClr val="008642"/>
              </a:solidFill>
              <a:latin typeface="Public Sans Bold"/>
              <a:ea typeface="Public Sans Bold"/>
              <a:cs typeface="Public Sans Bold"/>
              <a:sym typeface="Public Sans Bold"/>
            </a:endParaRPr>
          </a:p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Fokus</a:t>
            </a: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: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Leverans</a:t>
            </a: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,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utveckling</a:t>
            </a: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,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synliga</a:t>
            </a:r>
            <a:r>
              <a:rPr lang="en-US" sz="1900" b="1" dirty="0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</a:t>
            </a:r>
            <a:r>
              <a:rPr lang="en-US" sz="1900" b="1" dirty="0" err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resultat</a:t>
            </a:r>
            <a:endParaRPr lang="en-US" sz="1900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1680"/>
              </a:lnSpc>
              <a:spcBef>
                <a:spcPct val="0"/>
              </a:spcBef>
            </a:pPr>
            <a:endParaRPr lang="en-US" sz="1900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2240"/>
              </a:lnSpc>
            </a:pPr>
            <a:r>
              <a:rPr lang="en-US" sz="16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Nyckelaktiviteter</a:t>
            </a:r>
            <a:r>
              <a:rPr lang="en-US" sz="16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:</a:t>
            </a:r>
          </a:p>
          <a:p>
            <a:pPr algn="l">
              <a:lnSpc>
                <a:spcPts val="1680"/>
              </a:lnSpc>
            </a:pPr>
            <a:endParaRPr lang="en-US" sz="16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Etablera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snabbstartslokaler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Genomföra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lokalanpassningar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Minska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vakanser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Omförhandla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avtal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Genomföra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energiprojekt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(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ersätta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el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och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olja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)</a:t>
            </a: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Installera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solceller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Solpark –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genomförandefas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Genomföra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gröna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zoner,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belysning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och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gångstråk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Implementera</a:t>
            </a:r>
            <a:r>
              <a:rPr lang="en-US" sz="12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 </a:t>
            </a:r>
            <a:r>
              <a:rPr lang="en-US" sz="1200" dirty="0" err="1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kundresan</a:t>
            </a:r>
            <a:endParaRPr lang="en-US" sz="1200" dirty="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3422" y="-145923"/>
            <a:ext cx="7906845" cy="2332725"/>
            <a:chOff x="0" y="0"/>
            <a:chExt cx="2833635" cy="8359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635" cy="835996"/>
            </a:xfrm>
            <a:custGeom>
              <a:avLst/>
              <a:gdLst/>
              <a:ahLst/>
              <a:cxnLst/>
              <a:rect l="l" t="t" r="r" b="b"/>
              <a:pathLst>
                <a:path w="2833635" h="835996">
                  <a:moveTo>
                    <a:pt x="0" y="0"/>
                  </a:moveTo>
                  <a:lnTo>
                    <a:pt x="2833635" y="0"/>
                  </a:lnTo>
                  <a:lnTo>
                    <a:pt x="2833635" y="835996"/>
                  </a:lnTo>
                  <a:lnTo>
                    <a:pt x="0" y="835996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833635" cy="864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8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56000" y="756000"/>
            <a:ext cx="6048000" cy="1386403"/>
            <a:chOff x="0" y="0"/>
            <a:chExt cx="8064000" cy="1848538"/>
          </a:xfrm>
        </p:grpSpPr>
        <p:sp>
          <p:nvSpPr>
            <p:cNvPr id="7" name="TextBox 7"/>
            <p:cNvSpPr txBox="1"/>
            <p:nvPr/>
          </p:nvSpPr>
          <p:spPr>
            <a:xfrm>
              <a:off x="0" y="76200"/>
              <a:ext cx="8064000" cy="838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F8F8F8"/>
                  </a:solidFill>
                  <a:latin typeface="Bogart"/>
                  <a:ea typeface="Bogart"/>
                  <a:cs typeface="Bogart"/>
                  <a:sym typeface="Bogart"/>
                </a:rPr>
                <a:t>Handlingsplan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40" y="985785"/>
              <a:ext cx="6252079" cy="8627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</a:pPr>
              <a:r>
                <a:rPr lang="en-US" sz="1900">
                  <a:solidFill>
                    <a:srgbClr val="F8F8F8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2026-2027</a:t>
              </a:r>
            </a:p>
            <a:p>
              <a:pPr marL="0" lvl="0" indent="0" algn="l">
                <a:lnSpc>
                  <a:spcPts val="2660"/>
                </a:lnSpc>
              </a:pPr>
              <a:endParaRPr lang="en-US" sz="1900">
                <a:solidFill>
                  <a:srgbClr val="F8F8F8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502706" y="2721117"/>
            <a:ext cx="4554587" cy="3342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 b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2028: Konsolidera &amp; Utvärdera</a:t>
            </a:r>
          </a:p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900" b="1">
                <a:solidFill>
                  <a:srgbClr val="00864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Fokus: Stabilitet, kvalitet, långsiktighet</a:t>
            </a:r>
          </a:p>
          <a:p>
            <a:pPr algn="l">
              <a:lnSpc>
                <a:spcPts val="2660"/>
              </a:lnSpc>
              <a:spcBef>
                <a:spcPct val="0"/>
              </a:spcBef>
            </a:pPr>
            <a:endParaRPr lang="en-US" sz="1900" b="1">
              <a:solidFill>
                <a:srgbClr val="008642"/>
              </a:solidFill>
              <a:latin typeface="Public Sans Bold"/>
              <a:ea typeface="Public Sans Bold"/>
              <a:cs typeface="Public Sans Bold"/>
              <a:sym typeface="Public Sans Bold"/>
            </a:endParaRPr>
          </a:p>
          <a:p>
            <a:pPr algn="l">
              <a:lnSpc>
                <a:spcPts val="2660"/>
              </a:lnSpc>
              <a:spcBef>
                <a:spcPct val="0"/>
              </a:spcBef>
            </a:pPr>
            <a:r>
              <a:rPr lang="en-US" sz="190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Nyckelaktiviteter:</a:t>
            </a:r>
          </a:p>
          <a:p>
            <a:pPr algn="ctr">
              <a:lnSpc>
                <a:spcPts val="2660"/>
              </a:lnSpc>
              <a:spcBef>
                <a:spcPct val="0"/>
              </a:spcBef>
            </a:pPr>
            <a:endParaRPr lang="en-US" sz="1900">
              <a:solidFill>
                <a:srgbClr val="00864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Ny NKI</a:t>
            </a: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Solpark i drift</a:t>
            </a: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Utökad energiuppföljning</a:t>
            </a: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Utvärdera flexibla lokaler &amp; snabbstartslokaler</a:t>
            </a: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Konsolidera vakansnivåer</a:t>
            </a: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Utvärdera trivselåtgärder (grönska, belysning, pausytor)</a:t>
            </a: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Uppdatera investeringsplan</a:t>
            </a:r>
          </a:p>
          <a:p>
            <a:pPr marL="259086" lvl="1" indent="-129543" algn="l">
              <a:lnSpc>
                <a:spcPts val="1680"/>
              </a:lnSpc>
              <a:buFont typeface="Arial"/>
              <a:buChar char="•"/>
            </a:pPr>
            <a:r>
              <a:rPr lang="en-US" sz="120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rPr>
              <a:t>Konsolidera infrastrukturarbeten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022820" y="4190080"/>
            <a:ext cx="1171648" cy="19050"/>
          </a:xfrm>
          <a:prstGeom prst="line">
            <a:avLst/>
          </a:prstGeom>
          <a:ln w="19050" cap="flat">
            <a:solidFill>
              <a:srgbClr val="00864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v-SE"/>
          </a:p>
        </p:txBody>
      </p:sp>
      <p:sp>
        <p:nvSpPr>
          <p:cNvPr id="3" name="AutoShape 3"/>
          <p:cNvSpPr/>
          <p:nvPr/>
        </p:nvSpPr>
        <p:spPr>
          <a:xfrm>
            <a:off x="4015487" y="5656309"/>
            <a:ext cx="1186314" cy="19050"/>
          </a:xfrm>
          <a:prstGeom prst="line">
            <a:avLst/>
          </a:prstGeom>
          <a:ln w="19050" cap="flat">
            <a:solidFill>
              <a:srgbClr val="00864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v-SE"/>
          </a:p>
        </p:txBody>
      </p:sp>
      <p:sp>
        <p:nvSpPr>
          <p:cNvPr id="4" name="AutoShape 4"/>
          <p:cNvSpPr/>
          <p:nvPr/>
        </p:nvSpPr>
        <p:spPr>
          <a:xfrm>
            <a:off x="4015487" y="7129872"/>
            <a:ext cx="1186314" cy="19050"/>
          </a:xfrm>
          <a:prstGeom prst="line">
            <a:avLst/>
          </a:prstGeom>
          <a:ln w="19050" cap="flat">
            <a:solidFill>
              <a:srgbClr val="00864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v-SE"/>
          </a:p>
        </p:txBody>
      </p:sp>
      <p:sp>
        <p:nvSpPr>
          <p:cNvPr id="5" name="AutoShape 5"/>
          <p:cNvSpPr/>
          <p:nvPr/>
        </p:nvSpPr>
        <p:spPr>
          <a:xfrm>
            <a:off x="4122208" y="8496713"/>
            <a:ext cx="972872" cy="19050"/>
          </a:xfrm>
          <a:prstGeom prst="line">
            <a:avLst/>
          </a:prstGeom>
          <a:ln w="19050" cap="flat">
            <a:solidFill>
              <a:srgbClr val="00864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v-SE"/>
          </a:p>
        </p:txBody>
      </p:sp>
      <p:grpSp>
        <p:nvGrpSpPr>
          <p:cNvPr id="6" name="Group 6"/>
          <p:cNvGrpSpPr/>
          <p:nvPr/>
        </p:nvGrpSpPr>
        <p:grpSpPr>
          <a:xfrm>
            <a:off x="3947092" y="3311775"/>
            <a:ext cx="1323105" cy="302006"/>
            <a:chOff x="0" y="0"/>
            <a:chExt cx="1967680" cy="4491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67680" cy="449133"/>
            </a:xfrm>
            <a:custGeom>
              <a:avLst/>
              <a:gdLst/>
              <a:ahLst/>
              <a:cxnLst/>
              <a:rect l="l" t="t" r="r" b="b"/>
              <a:pathLst>
                <a:path w="1967680" h="449133">
                  <a:moveTo>
                    <a:pt x="87770" y="0"/>
                  </a:moveTo>
                  <a:lnTo>
                    <a:pt x="1879910" y="0"/>
                  </a:lnTo>
                  <a:cubicBezTo>
                    <a:pt x="1903188" y="0"/>
                    <a:pt x="1925513" y="9247"/>
                    <a:pt x="1941973" y="25707"/>
                  </a:cubicBezTo>
                  <a:cubicBezTo>
                    <a:pt x="1958433" y="42167"/>
                    <a:pt x="1967680" y="64492"/>
                    <a:pt x="1967680" y="87770"/>
                  </a:cubicBezTo>
                  <a:lnTo>
                    <a:pt x="1967680" y="361364"/>
                  </a:lnTo>
                  <a:cubicBezTo>
                    <a:pt x="1967680" y="384642"/>
                    <a:pt x="1958433" y="406966"/>
                    <a:pt x="1941973" y="423426"/>
                  </a:cubicBezTo>
                  <a:cubicBezTo>
                    <a:pt x="1925513" y="439886"/>
                    <a:pt x="1903188" y="449133"/>
                    <a:pt x="1879910" y="449133"/>
                  </a:cubicBezTo>
                  <a:lnTo>
                    <a:pt x="87770" y="449133"/>
                  </a:lnTo>
                  <a:cubicBezTo>
                    <a:pt x="64492" y="449133"/>
                    <a:pt x="42167" y="439886"/>
                    <a:pt x="25707" y="423426"/>
                  </a:cubicBezTo>
                  <a:cubicBezTo>
                    <a:pt x="9247" y="406966"/>
                    <a:pt x="0" y="384642"/>
                    <a:pt x="0" y="361364"/>
                  </a:cubicBezTo>
                  <a:lnTo>
                    <a:pt x="0" y="87770"/>
                  </a:lnTo>
                  <a:cubicBezTo>
                    <a:pt x="0" y="64492"/>
                    <a:pt x="9247" y="42167"/>
                    <a:pt x="25707" y="25707"/>
                  </a:cubicBezTo>
                  <a:cubicBezTo>
                    <a:pt x="42167" y="9247"/>
                    <a:pt x="64492" y="0"/>
                    <a:pt x="87770" y="0"/>
                  </a:cubicBezTo>
                  <a:close/>
                </a:path>
              </a:pathLst>
            </a:custGeom>
            <a:solidFill>
              <a:srgbClr val="00864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1967680" cy="449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679"/>
                </a:lnSpc>
                <a:spcBef>
                  <a:spcPct val="0"/>
                </a:spcBef>
              </a:pPr>
              <a:r>
                <a:rPr lang="en-US" sz="1399">
                  <a:solidFill>
                    <a:srgbClr val="F8F8F8"/>
                  </a:solidFill>
                  <a:latin typeface="Bogart"/>
                  <a:ea typeface="Bogart"/>
                  <a:cs typeface="Bogart"/>
                  <a:sym typeface="Bogart"/>
                </a:rPr>
                <a:t>Vår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947092" y="6258991"/>
            <a:ext cx="1323105" cy="287248"/>
            <a:chOff x="0" y="0"/>
            <a:chExt cx="1967680" cy="42718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67680" cy="427187"/>
            </a:xfrm>
            <a:custGeom>
              <a:avLst/>
              <a:gdLst/>
              <a:ahLst/>
              <a:cxnLst/>
              <a:rect l="l" t="t" r="r" b="b"/>
              <a:pathLst>
                <a:path w="1967680" h="427187">
                  <a:moveTo>
                    <a:pt x="87770" y="0"/>
                  </a:moveTo>
                  <a:lnTo>
                    <a:pt x="1879910" y="0"/>
                  </a:lnTo>
                  <a:cubicBezTo>
                    <a:pt x="1903188" y="0"/>
                    <a:pt x="1925513" y="9247"/>
                    <a:pt x="1941973" y="25707"/>
                  </a:cubicBezTo>
                  <a:cubicBezTo>
                    <a:pt x="1958433" y="42167"/>
                    <a:pt x="1967680" y="64492"/>
                    <a:pt x="1967680" y="87770"/>
                  </a:cubicBezTo>
                  <a:lnTo>
                    <a:pt x="1967680" y="339417"/>
                  </a:lnTo>
                  <a:cubicBezTo>
                    <a:pt x="1967680" y="362695"/>
                    <a:pt x="1958433" y="385020"/>
                    <a:pt x="1941973" y="401480"/>
                  </a:cubicBezTo>
                  <a:cubicBezTo>
                    <a:pt x="1925513" y="417940"/>
                    <a:pt x="1903188" y="427187"/>
                    <a:pt x="1879910" y="427187"/>
                  </a:cubicBezTo>
                  <a:lnTo>
                    <a:pt x="87770" y="427187"/>
                  </a:lnTo>
                  <a:cubicBezTo>
                    <a:pt x="64492" y="427187"/>
                    <a:pt x="42167" y="417940"/>
                    <a:pt x="25707" y="401480"/>
                  </a:cubicBezTo>
                  <a:cubicBezTo>
                    <a:pt x="9247" y="385020"/>
                    <a:pt x="0" y="362695"/>
                    <a:pt x="0" y="339417"/>
                  </a:cubicBezTo>
                  <a:lnTo>
                    <a:pt x="0" y="87770"/>
                  </a:lnTo>
                  <a:cubicBezTo>
                    <a:pt x="0" y="64492"/>
                    <a:pt x="9247" y="42167"/>
                    <a:pt x="25707" y="25707"/>
                  </a:cubicBezTo>
                  <a:cubicBezTo>
                    <a:pt x="42167" y="9247"/>
                    <a:pt x="64492" y="0"/>
                    <a:pt x="87770" y="0"/>
                  </a:cubicBezTo>
                  <a:close/>
                </a:path>
              </a:pathLst>
            </a:custGeom>
            <a:solidFill>
              <a:srgbClr val="00864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1967680" cy="4176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679"/>
                </a:lnSpc>
                <a:spcBef>
                  <a:spcPct val="0"/>
                </a:spcBef>
              </a:pPr>
              <a:r>
                <a:rPr lang="en-US" sz="1399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Höst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947092" y="4785429"/>
            <a:ext cx="1323105" cy="287248"/>
            <a:chOff x="0" y="0"/>
            <a:chExt cx="1967680" cy="42718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67680" cy="427187"/>
            </a:xfrm>
            <a:custGeom>
              <a:avLst/>
              <a:gdLst/>
              <a:ahLst/>
              <a:cxnLst/>
              <a:rect l="l" t="t" r="r" b="b"/>
              <a:pathLst>
                <a:path w="1967680" h="427187">
                  <a:moveTo>
                    <a:pt x="87770" y="0"/>
                  </a:moveTo>
                  <a:lnTo>
                    <a:pt x="1879910" y="0"/>
                  </a:lnTo>
                  <a:cubicBezTo>
                    <a:pt x="1903188" y="0"/>
                    <a:pt x="1925513" y="9247"/>
                    <a:pt x="1941973" y="25707"/>
                  </a:cubicBezTo>
                  <a:cubicBezTo>
                    <a:pt x="1958433" y="42167"/>
                    <a:pt x="1967680" y="64492"/>
                    <a:pt x="1967680" y="87770"/>
                  </a:cubicBezTo>
                  <a:lnTo>
                    <a:pt x="1967680" y="339417"/>
                  </a:lnTo>
                  <a:cubicBezTo>
                    <a:pt x="1967680" y="362695"/>
                    <a:pt x="1958433" y="385020"/>
                    <a:pt x="1941973" y="401480"/>
                  </a:cubicBezTo>
                  <a:cubicBezTo>
                    <a:pt x="1925513" y="417940"/>
                    <a:pt x="1903188" y="427187"/>
                    <a:pt x="1879910" y="427187"/>
                  </a:cubicBezTo>
                  <a:lnTo>
                    <a:pt x="87770" y="427187"/>
                  </a:lnTo>
                  <a:cubicBezTo>
                    <a:pt x="64492" y="427187"/>
                    <a:pt x="42167" y="417940"/>
                    <a:pt x="25707" y="401480"/>
                  </a:cubicBezTo>
                  <a:cubicBezTo>
                    <a:pt x="9247" y="385020"/>
                    <a:pt x="0" y="362695"/>
                    <a:pt x="0" y="339417"/>
                  </a:cubicBezTo>
                  <a:lnTo>
                    <a:pt x="0" y="87770"/>
                  </a:lnTo>
                  <a:cubicBezTo>
                    <a:pt x="0" y="64492"/>
                    <a:pt x="9247" y="42167"/>
                    <a:pt x="25707" y="25707"/>
                  </a:cubicBezTo>
                  <a:cubicBezTo>
                    <a:pt x="42167" y="9247"/>
                    <a:pt x="64492" y="0"/>
                    <a:pt x="87770" y="0"/>
                  </a:cubicBezTo>
                  <a:close/>
                </a:path>
              </a:pathLst>
            </a:custGeom>
            <a:solidFill>
              <a:srgbClr val="00864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525"/>
              <a:ext cx="1967680" cy="4176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679"/>
                </a:lnSpc>
                <a:spcBef>
                  <a:spcPct val="0"/>
                </a:spcBef>
              </a:pPr>
              <a:r>
                <a:rPr lang="en-US" sz="1399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Sommar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947092" y="7732554"/>
            <a:ext cx="1323105" cy="287248"/>
            <a:chOff x="0" y="0"/>
            <a:chExt cx="1967680" cy="4271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967680" cy="427187"/>
            </a:xfrm>
            <a:custGeom>
              <a:avLst/>
              <a:gdLst/>
              <a:ahLst/>
              <a:cxnLst/>
              <a:rect l="l" t="t" r="r" b="b"/>
              <a:pathLst>
                <a:path w="1967680" h="427187">
                  <a:moveTo>
                    <a:pt x="87770" y="0"/>
                  </a:moveTo>
                  <a:lnTo>
                    <a:pt x="1879910" y="0"/>
                  </a:lnTo>
                  <a:cubicBezTo>
                    <a:pt x="1903188" y="0"/>
                    <a:pt x="1925513" y="9247"/>
                    <a:pt x="1941973" y="25707"/>
                  </a:cubicBezTo>
                  <a:cubicBezTo>
                    <a:pt x="1958433" y="42167"/>
                    <a:pt x="1967680" y="64492"/>
                    <a:pt x="1967680" y="87770"/>
                  </a:cubicBezTo>
                  <a:lnTo>
                    <a:pt x="1967680" y="339417"/>
                  </a:lnTo>
                  <a:cubicBezTo>
                    <a:pt x="1967680" y="362695"/>
                    <a:pt x="1958433" y="385020"/>
                    <a:pt x="1941973" y="401480"/>
                  </a:cubicBezTo>
                  <a:cubicBezTo>
                    <a:pt x="1925513" y="417940"/>
                    <a:pt x="1903188" y="427187"/>
                    <a:pt x="1879910" y="427187"/>
                  </a:cubicBezTo>
                  <a:lnTo>
                    <a:pt x="87770" y="427187"/>
                  </a:lnTo>
                  <a:cubicBezTo>
                    <a:pt x="64492" y="427187"/>
                    <a:pt x="42167" y="417940"/>
                    <a:pt x="25707" y="401480"/>
                  </a:cubicBezTo>
                  <a:cubicBezTo>
                    <a:pt x="9247" y="385020"/>
                    <a:pt x="0" y="362695"/>
                    <a:pt x="0" y="339417"/>
                  </a:cubicBezTo>
                  <a:lnTo>
                    <a:pt x="0" y="87770"/>
                  </a:lnTo>
                  <a:cubicBezTo>
                    <a:pt x="0" y="64492"/>
                    <a:pt x="9247" y="42167"/>
                    <a:pt x="25707" y="25707"/>
                  </a:cubicBezTo>
                  <a:cubicBezTo>
                    <a:pt x="42167" y="9247"/>
                    <a:pt x="64492" y="0"/>
                    <a:pt x="87770" y="0"/>
                  </a:cubicBezTo>
                  <a:close/>
                </a:path>
              </a:pathLst>
            </a:custGeom>
            <a:solidFill>
              <a:srgbClr val="00864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sv-SE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9525"/>
              <a:ext cx="1967680" cy="4176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679"/>
                </a:lnSpc>
                <a:spcBef>
                  <a:spcPct val="0"/>
                </a:spcBef>
              </a:pPr>
              <a:r>
                <a:rPr lang="en-US" sz="1399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Vinter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173422" y="-145923"/>
            <a:ext cx="7906845" cy="2904225"/>
            <a:chOff x="0" y="0"/>
            <a:chExt cx="2833635" cy="104080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833635" cy="1040808"/>
            </a:xfrm>
            <a:custGeom>
              <a:avLst/>
              <a:gdLst/>
              <a:ahLst/>
              <a:cxnLst/>
              <a:rect l="l" t="t" r="r" b="b"/>
              <a:pathLst>
                <a:path w="2833635" h="1040808">
                  <a:moveTo>
                    <a:pt x="0" y="0"/>
                  </a:moveTo>
                  <a:lnTo>
                    <a:pt x="2833635" y="0"/>
                  </a:lnTo>
                  <a:lnTo>
                    <a:pt x="2833635" y="1040808"/>
                  </a:lnTo>
                  <a:lnTo>
                    <a:pt x="0" y="1040808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2833635" cy="10693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550745" y="5912267"/>
            <a:ext cx="2602345" cy="2602334"/>
            <a:chOff x="0" y="0"/>
            <a:chExt cx="6350000" cy="63499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t="-8686" b="-8686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4959573" y="3986254"/>
            <a:ext cx="1844427" cy="617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Bokslut &amp; Arbetsordning</a:t>
            </a:r>
          </a:p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Bolagstämma &amp; Mål</a:t>
            </a:r>
          </a:p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endParaRPr lang="en-US" sz="1200">
              <a:solidFill>
                <a:srgbClr val="008642"/>
              </a:solidFill>
              <a:latin typeface="EB Garamond Medium"/>
              <a:ea typeface="EB Garamond Medium"/>
              <a:cs typeface="EB Garamond Medium"/>
              <a:sym typeface="EB Garamond Medium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4959573" y="5458891"/>
            <a:ext cx="1844427" cy="407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Ägarsamråd &amp; Internkontroll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959573" y="6933425"/>
            <a:ext cx="1844427" cy="407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2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Kundperspektiv &amp; Ägarsamråd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959573" y="8318500"/>
            <a:ext cx="1844427" cy="198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680"/>
              </a:lnSpc>
              <a:spcBef>
                <a:spcPct val="0"/>
              </a:spcBef>
            </a:pPr>
            <a:r>
              <a:rPr lang="en-US" sz="1200" dirty="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Budget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9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756000" y="756000"/>
            <a:ext cx="6048000" cy="1053028"/>
            <a:chOff x="0" y="0"/>
            <a:chExt cx="8064000" cy="1404038"/>
          </a:xfrm>
        </p:grpSpPr>
        <p:sp>
          <p:nvSpPr>
            <p:cNvPr id="29" name="TextBox 29"/>
            <p:cNvSpPr txBox="1"/>
            <p:nvPr/>
          </p:nvSpPr>
          <p:spPr>
            <a:xfrm>
              <a:off x="0" y="85725"/>
              <a:ext cx="8064000" cy="8286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Årshjul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40" y="995310"/>
              <a:ext cx="7242695" cy="408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60"/>
                </a:lnSpc>
              </a:pPr>
              <a:r>
                <a:rPr lang="en-US" sz="1900">
                  <a:solidFill>
                    <a:srgbClr val="F8F8F8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Vad händer i IB under året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57305" y="3304631"/>
            <a:ext cx="1949173" cy="1367068"/>
            <a:chOff x="0" y="-9525"/>
            <a:chExt cx="2598897" cy="1822757"/>
          </a:xfrm>
        </p:grpSpPr>
        <p:sp>
          <p:nvSpPr>
            <p:cNvPr id="32" name="TextBox 32"/>
            <p:cNvSpPr txBox="1"/>
            <p:nvPr/>
          </p:nvSpPr>
          <p:spPr>
            <a:xfrm>
              <a:off x="0" y="-9525"/>
              <a:ext cx="2598897" cy="29061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820"/>
                </a:lnSpc>
                <a:spcBef>
                  <a:spcPct val="0"/>
                </a:spcBef>
              </a:pPr>
              <a:r>
                <a:rPr lang="en-US" sz="14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Kontinuerlig uppföljning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376343"/>
              <a:ext cx="2598897" cy="14368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  <a:spcBef>
                  <a:spcPct val="0"/>
                </a:spcBef>
              </a:pP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Vid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varje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styrelsemöte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följs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bolagets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mål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ekonomisk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redovisning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upp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återrapporteras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Totalt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träffas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styrelsen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minst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sju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gånger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per </a:t>
              </a:r>
              <a:r>
                <a:rPr lang="en-US" sz="1200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år</a:t>
              </a:r>
              <a:r>
                <a:rPr lang="en-US" sz="1200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3422" y="7963033"/>
            <a:ext cx="7906845" cy="2909942"/>
            <a:chOff x="0" y="0"/>
            <a:chExt cx="2833635" cy="10428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635" cy="1042858"/>
            </a:xfrm>
            <a:custGeom>
              <a:avLst/>
              <a:gdLst/>
              <a:ahLst/>
              <a:cxnLst/>
              <a:rect l="l" t="t" r="r" b="b"/>
              <a:pathLst>
                <a:path w="2833635" h="1042858">
                  <a:moveTo>
                    <a:pt x="0" y="0"/>
                  </a:moveTo>
                  <a:lnTo>
                    <a:pt x="2833635" y="0"/>
                  </a:lnTo>
                  <a:lnTo>
                    <a:pt x="2833635" y="1042858"/>
                  </a:lnTo>
                  <a:lnTo>
                    <a:pt x="0" y="1042858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833635" cy="1071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389112" y="6039905"/>
            <a:ext cx="5477527" cy="3287612"/>
            <a:chOff x="0" y="0"/>
            <a:chExt cx="6350000" cy="381127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3811270"/>
            </a:xfrm>
            <a:custGeom>
              <a:avLst/>
              <a:gdLst/>
              <a:ahLst/>
              <a:cxnLst/>
              <a:rect l="l" t="t" r="r" b="b"/>
              <a:pathLst>
                <a:path w="6350000" h="3811270">
                  <a:moveTo>
                    <a:pt x="1648460" y="0"/>
                  </a:moveTo>
                  <a:lnTo>
                    <a:pt x="5812790" y="0"/>
                  </a:lnTo>
                  <a:cubicBezTo>
                    <a:pt x="6109970" y="0"/>
                    <a:pt x="6350000" y="240030"/>
                    <a:pt x="6350000" y="537210"/>
                  </a:cubicBezTo>
                  <a:lnTo>
                    <a:pt x="6350000" y="2466340"/>
                  </a:lnTo>
                  <a:cubicBezTo>
                    <a:pt x="6350000" y="2763520"/>
                    <a:pt x="6109970" y="3003550"/>
                    <a:pt x="5812790" y="3003550"/>
                  </a:cubicBezTo>
                  <a:lnTo>
                    <a:pt x="4751070" y="3003550"/>
                  </a:lnTo>
                  <a:cubicBezTo>
                    <a:pt x="4587240" y="3003550"/>
                    <a:pt x="4431030" y="3078480"/>
                    <a:pt x="4329430" y="3208020"/>
                  </a:cubicBezTo>
                  <a:lnTo>
                    <a:pt x="4013200" y="3606800"/>
                  </a:lnTo>
                  <a:cubicBezTo>
                    <a:pt x="3911600" y="3735070"/>
                    <a:pt x="3756660" y="3811270"/>
                    <a:pt x="3591560" y="3811270"/>
                  </a:cubicBezTo>
                  <a:lnTo>
                    <a:pt x="537210" y="3811270"/>
                  </a:lnTo>
                  <a:cubicBezTo>
                    <a:pt x="240030" y="3811270"/>
                    <a:pt x="0" y="3571240"/>
                    <a:pt x="0" y="3274060"/>
                  </a:cubicBezTo>
                  <a:lnTo>
                    <a:pt x="0" y="1375410"/>
                  </a:lnTo>
                  <a:cubicBezTo>
                    <a:pt x="0" y="1206500"/>
                    <a:pt x="78740" y="1047750"/>
                    <a:pt x="213360" y="946150"/>
                  </a:cubicBezTo>
                  <a:lnTo>
                    <a:pt x="1324610" y="107950"/>
                  </a:lnTo>
                  <a:cubicBezTo>
                    <a:pt x="1417320" y="38100"/>
                    <a:pt x="1531620" y="0"/>
                    <a:pt x="1648460" y="0"/>
                  </a:cubicBezTo>
                  <a:close/>
                </a:path>
              </a:pathLst>
            </a:custGeom>
            <a:blipFill>
              <a:blip r:embed="rId2"/>
              <a:stretch>
                <a:fillRect t="-29596" b="-29596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64377" y="2455667"/>
            <a:ext cx="5603222" cy="3302494"/>
            <a:chOff x="0" y="-28575"/>
            <a:chExt cx="7470962" cy="4403326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7015077" cy="10536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05"/>
                </a:lnSpc>
              </a:pPr>
              <a:r>
                <a:rPr lang="en-US" sz="2465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Utdrag ur Ägardirektiv kf 2024-03-21</a:t>
              </a:r>
            </a:p>
            <a:p>
              <a:pPr marL="0" lvl="0" indent="0" algn="l">
                <a:lnSpc>
                  <a:spcPts val="3205"/>
                </a:lnSpc>
                <a:spcBef>
                  <a:spcPct val="0"/>
                </a:spcBef>
              </a:pPr>
              <a:r>
                <a:rPr lang="en-US" sz="2465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§33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343" y="1386496"/>
              <a:ext cx="7467619" cy="2988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180"/>
                </a:lnSpc>
              </a:pP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Bolaget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ska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allmänt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främja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näringslivet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i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kommunen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i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detta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syfte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tillhandahålla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lokaler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genom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ny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-, om- och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tillbyggnad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,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förvärv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,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handel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och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försäljning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 av </a:t>
              </a:r>
              <a:r>
                <a:rPr lang="en-US" sz="1557" dirty="0" err="1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fastigheter</a:t>
              </a:r>
              <a:r>
                <a:rPr lang="en-US" sz="1557" dirty="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. </a:t>
              </a:r>
            </a:p>
            <a:p>
              <a:pPr algn="l">
                <a:lnSpc>
                  <a:spcPts val="2180"/>
                </a:lnSpc>
              </a:pPr>
              <a:endParaRPr lang="en-US" sz="1557" dirty="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endParaRPr>
            </a:p>
            <a:p>
              <a:pPr algn="l">
                <a:lnSpc>
                  <a:spcPts val="2180"/>
                </a:lnSpc>
              </a:pPr>
              <a:endParaRPr lang="en-US" sz="1557" dirty="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endParaRPr>
            </a:p>
            <a:p>
              <a:pPr algn="l">
                <a:lnSpc>
                  <a:spcPts val="2180"/>
                </a:lnSpc>
              </a:pPr>
              <a:endParaRPr lang="en-US" sz="1557" dirty="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endParaRPr>
            </a:p>
            <a:p>
              <a:pPr algn="l">
                <a:lnSpc>
                  <a:spcPts val="2180"/>
                </a:lnSpc>
              </a:pPr>
              <a:endParaRPr lang="en-US" sz="1557" dirty="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endParaRPr>
            </a:p>
            <a:p>
              <a:pPr marL="0" lvl="0" indent="0" algn="l">
                <a:lnSpc>
                  <a:spcPts val="2180"/>
                </a:lnSpc>
                <a:spcBef>
                  <a:spcPct val="0"/>
                </a:spcBef>
              </a:pPr>
              <a:endParaRPr lang="en-US" sz="1557" dirty="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6000" y="820294"/>
            <a:ext cx="6048000" cy="1336956"/>
            <a:chOff x="0" y="85725"/>
            <a:chExt cx="8064000" cy="1782609"/>
          </a:xfrm>
        </p:grpSpPr>
        <p:sp>
          <p:nvSpPr>
            <p:cNvPr id="11" name="TextBox 11"/>
            <p:cNvSpPr txBox="1"/>
            <p:nvPr/>
          </p:nvSpPr>
          <p:spPr>
            <a:xfrm>
              <a:off x="0" y="85725"/>
              <a:ext cx="8064000" cy="8286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008642"/>
                  </a:solidFill>
                  <a:latin typeface="EB Garamond Medium"/>
                  <a:ea typeface="EB Garamond Medium"/>
                  <a:cs typeface="EB Garamond Medium"/>
                  <a:sym typeface="EB Garamond Medium"/>
                </a:rPr>
                <a:t>Ägardirektiv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40" y="985784"/>
              <a:ext cx="6810888" cy="882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660"/>
                </a:lnSpc>
              </a:pPr>
              <a:r>
                <a:rPr lang="en-US" sz="19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Faställs</a:t>
              </a:r>
              <a:r>
                <a:rPr lang="en-US" sz="19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9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varje</a:t>
              </a:r>
              <a:r>
                <a:rPr lang="en-US" sz="19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</a:t>
              </a:r>
              <a:r>
                <a:rPr lang="en-US" sz="19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år</a:t>
              </a:r>
              <a:r>
                <a:rPr lang="en-US" sz="1900" dirty="0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 av </a:t>
              </a:r>
              <a:r>
                <a:rPr lang="en-US" sz="1900" dirty="0" err="1">
                  <a:solidFill>
                    <a:srgbClr val="008642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kommunfullmäktige</a:t>
              </a:r>
              <a:endParaRPr lang="en-US" sz="19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  <a:p>
              <a:pPr marL="0" lvl="0" indent="0" algn="l">
                <a:lnSpc>
                  <a:spcPts val="2660"/>
                </a:lnSpc>
              </a:pPr>
              <a:endParaRPr lang="en-US" sz="1900" dirty="0">
                <a:solidFill>
                  <a:srgbClr val="008642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8F8F8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10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3422" y="-145923"/>
            <a:ext cx="7906845" cy="2332725"/>
            <a:chOff x="0" y="0"/>
            <a:chExt cx="2833635" cy="8359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635" cy="835996"/>
            </a:xfrm>
            <a:custGeom>
              <a:avLst/>
              <a:gdLst/>
              <a:ahLst/>
              <a:cxnLst/>
              <a:rect l="l" t="t" r="r" b="b"/>
              <a:pathLst>
                <a:path w="2833635" h="835996">
                  <a:moveTo>
                    <a:pt x="0" y="0"/>
                  </a:moveTo>
                  <a:lnTo>
                    <a:pt x="2833635" y="0"/>
                  </a:lnTo>
                  <a:lnTo>
                    <a:pt x="2833635" y="835996"/>
                  </a:lnTo>
                  <a:lnTo>
                    <a:pt x="0" y="835996"/>
                  </a:lnTo>
                  <a:close/>
                </a:path>
              </a:pathLst>
            </a:custGeom>
            <a:solidFill>
              <a:srgbClr val="008642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833635" cy="8645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11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57305" y="2716047"/>
            <a:ext cx="5590792" cy="545464"/>
            <a:chOff x="0" y="0"/>
            <a:chExt cx="7454390" cy="727286"/>
          </a:xfrm>
        </p:grpSpPr>
        <p:sp>
          <p:nvSpPr>
            <p:cNvPr id="7" name="TextBox 7"/>
            <p:cNvSpPr txBox="1"/>
            <p:nvPr/>
          </p:nvSpPr>
          <p:spPr>
            <a:xfrm>
              <a:off x="0" y="-19050"/>
              <a:ext cx="7454390" cy="3932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470"/>
                </a:lnSpc>
                <a:spcBef>
                  <a:spcPct val="0"/>
                </a:spcBef>
              </a:pPr>
              <a:r>
                <a:rPr lang="en-US" sz="190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Tillämpning av kommungemensamma policy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59952"/>
              <a:ext cx="7300248" cy="2673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56000" y="756000"/>
            <a:ext cx="6048000" cy="1053028"/>
            <a:chOff x="0" y="0"/>
            <a:chExt cx="8064000" cy="1404038"/>
          </a:xfrm>
        </p:grpSpPr>
        <p:sp>
          <p:nvSpPr>
            <p:cNvPr id="10" name="TextBox 10"/>
            <p:cNvSpPr txBox="1"/>
            <p:nvPr/>
          </p:nvSpPr>
          <p:spPr>
            <a:xfrm>
              <a:off x="0" y="76200"/>
              <a:ext cx="8064000" cy="838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500"/>
                </a:lnSpc>
                <a:spcBef>
                  <a:spcPct val="0"/>
                </a:spcBef>
              </a:pPr>
              <a:r>
                <a:rPr lang="en-US" sz="4500">
                  <a:solidFill>
                    <a:srgbClr val="F8F8F8"/>
                  </a:solidFill>
                  <a:latin typeface="Bogart"/>
                  <a:ea typeface="Bogart"/>
                  <a:cs typeface="Bogart"/>
                  <a:sym typeface="Bogart"/>
                </a:rPr>
                <a:t>Policy Eksjö Kommun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40" y="985785"/>
              <a:ext cx="6734687" cy="418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66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57305" y="9448638"/>
            <a:ext cx="5590792" cy="974724"/>
            <a:chOff x="0" y="0"/>
            <a:chExt cx="7454390" cy="1299632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9525"/>
              <a:ext cx="7454390" cy="9560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430"/>
                </a:lnSpc>
                <a:spcBef>
                  <a:spcPct val="0"/>
                </a:spcBef>
              </a:pP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Vid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fastställande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av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bolagets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ändamål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har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kommunen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lagt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fast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att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överföringen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av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verksamhet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till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bolag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har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skett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i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syfte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att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effektivisera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den och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understrukit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att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de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direktiv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som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uppställts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för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bolagets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verksamhet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är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tillräckligt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preciserade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för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att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styrelsearbetet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ska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kunna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följa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</a:t>
              </a:r>
              <a:r>
                <a:rPr lang="en-US" sz="1100" dirty="0" err="1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affärsmässiga</a:t>
              </a:r>
              <a:r>
                <a:rPr lang="en-US" sz="1100" dirty="0">
                  <a:solidFill>
                    <a:srgbClr val="008642"/>
                  </a:solidFill>
                  <a:latin typeface="Bogart"/>
                  <a:ea typeface="Bogart"/>
                  <a:cs typeface="Bogart"/>
                  <a:sym typeface="Bogart"/>
                </a:rPr>
                <a:t> former.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032298"/>
              <a:ext cx="7300248" cy="2673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68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08894" y="3242461"/>
            <a:ext cx="4487614" cy="5926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Dataskyddspolicy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Eksjö kommuns vision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Ersättningar till förtroendevalda 2023-2026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Finanspolicy för Eksjö kommun och dess helägda bolag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Höglandsgemensam IT-säkerhetspolicy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Informationssäkerhetspolicy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Internationell policy för Eksjö kommun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Intraprenader - policy och riktlinjer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Kommunikationspolicy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Kommunprogram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Kulturhandbok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Löneväxling – 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Miljöpolicy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Måltidspolicy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Parkeringspolicy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Policy Eksjö kommuns styrning och ledning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Policy för arbetsmiljö och hälsa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Policy för att Motverka muta och bestickning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Policy för ledning av hel- och delägda bolag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Resepolicy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Styrdokument för Eksjö kommuns krisberedskap 2023–2026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Säkerhetspolicy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Träbyggnadsstrategi – policy </a:t>
            </a:r>
          </a:p>
          <a:p>
            <a:pPr algn="l">
              <a:lnSpc>
                <a:spcPts val="1984"/>
              </a:lnSpc>
              <a:spcBef>
                <a:spcPct val="0"/>
              </a:spcBef>
            </a:pPr>
            <a:r>
              <a:rPr lang="en-US" sz="1417" b="1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Upphandlings- och inköpspolicy med riktlinjer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6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3422" y="-181923"/>
            <a:ext cx="7906845" cy="2551802"/>
            <a:chOff x="0" y="0"/>
            <a:chExt cx="2833635" cy="9145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635" cy="914508"/>
            </a:xfrm>
            <a:custGeom>
              <a:avLst/>
              <a:gdLst/>
              <a:ahLst/>
              <a:cxnLst/>
              <a:rect l="l" t="t" r="r" b="b"/>
              <a:pathLst>
                <a:path w="2833635" h="914508">
                  <a:moveTo>
                    <a:pt x="0" y="0"/>
                  </a:moveTo>
                  <a:lnTo>
                    <a:pt x="2833635" y="0"/>
                  </a:lnTo>
                  <a:lnTo>
                    <a:pt x="2833635" y="914508"/>
                  </a:lnTo>
                  <a:lnTo>
                    <a:pt x="0" y="914508"/>
                  </a:lnTo>
                  <a:close/>
                </a:path>
              </a:pathLst>
            </a:custGeom>
            <a:solidFill>
              <a:srgbClr val="FBFCFC"/>
            </a:solidFill>
          </p:spPr>
          <p:txBody>
            <a:bodyPr/>
            <a:lstStyle/>
            <a:p>
              <a:endParaRPr lang="sv-S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833635" cy="943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181715" y="226295"/>
            <a:ext cx="1716413" cy="661137"/>
          </a:xfrm>
          <a:custGeom>
            <a:avLst/>
            <a:gdLst/>
            <a:ahLst/>
            <a:cxnLst/>
            <a:rect l="l" t="t" r="r" b="b"/>
            <a:pathLst>
              <a:path w="1716413" h="661137">
                <a:moveTo>
                  <a:pt x="0" y="0"/>
                </a:moveTo>
                <a:lnTo>
                  <a:pt x="1716413" y="0"/>
                </a:lnTo>
                <a:lnTo>
                  <a:pt x="1716413" y="661137"/>
                </a:lnTo>
                <a:lnTo>
                  <a:pt x="0" y="66113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6" name="Freeform 6"/>
          <p:cNvSpPr/>
          <p:nvPr/>
        </p:nvSpPr>
        <p:spPr>
          <a:xfrm>
            <a:off x="5121726" y="1330022"/>
            <a:ext cx="1552804" cy="598117"/>
          </a:xfrm>
          <a:custGeom>
            <a:avLst/>
            <a:gdLst/>
            <a:ahLst/>
            <a:cxnLst/>
            <a:rect l="l" t="t" r="r" b="b"/>
            <a:pathLst>
              <a:path w="1552804" h="598117">
                <a:moveTo>
                  <a:pt x="0" y="0"/>
                </a:moveTo>
                <a:lnTo>
                  <a:pt x="1552804" y="0"/>
                </a:lnTo>
                <a:lnTo>
                  <a:pt x="1552804" y="598117"/>
                </a:lnTo>
                <a:lnTo>
                  <a:pt x="0" y="5981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sp>
        <p:nvSpPr>
          <p:cNvPr id="7" name="Freeform 7"/>
          <p:cNvSpPr/>
          <p:nvPr/>
        </p:nvSpPr>
        <p:spPr>
          <a:xfrm>
            <a:off x="5891166" y="226295"/>
            <a:ext cx="1747158" cy="680878"/>
          </a:xfrm>
          <a:custGeom>
            <a:avLst/>
            <a:gdLst/>
            <a:ahLst/>
            <a:cxnLst/>
            <a:rect l="l" t="t" r="r" b="b"/>
            <a:pathLst>
              <a:path w="1747158" h="680878">
                <a:moveTo>
                  <a:pt x="0" y="0"/>
                </a:moveTo>
                <a:lnTo>
                  <a:pt x="1747158" y="0"/>
                </a:lnTo>
                <a:lnTo>
                  <a:pt x="1747158" y="680878"/>
                </a:lnTo>
                <a:lnTo>
                  <a:pt x="0" y="680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v-SE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4206477" y="5011923"/>
            <a:ext cx="2202441" cy="1238858"/>
            <a:chOff x="0" y="0"/>
            <a:chExt cx="1128903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287761" cy="6348735"/>
            </a:xfrm>
            <a:custGeom>
              <a:avLst/>
              <a:gdLst/>
              <a:ahLst/>
              <a:cxnLst/>
              <a:rect l="l" t="t" r="r" b="b"/>
              <a:pathLst>
                <a:path w="11287761" h="6348735">
                  <a:moveTo>
                    <a:pt x="0" y="5824220"/>
                  </a:moveTo>
                  <a:lnTo>
                    <a:pt x="0" y="525780"/>
                  </a:lnTo>
                  <a:cubicBezTo>
                    <a:pt x="0" y="234950"/>
                    <a:pt x="234950" y="0"/>
                    <a:pt x="525780" y="0"/>
                  </a:cubicBezTo>
                  <a:lnTo>
                    <a:pt x="10761980" y="0"/>
                  </a:lnTo>
                  <a:cubicBezTo>
                    <a:pt x="11052811" y="0"/>
                    <a:pt x="11287761" y="234950"/>
                    <a:pt x="11287761" y="525780"/>
                  </a:cubicBezTo>
                  <a:lnTo>
                    <a:pt x="11287761" y="5822950"/>
                  </a:lnTo>
                  <a:cubicBezTo>
                    <a:pt x="11287761" y="6113780"/>
                    <a:pt x="11052811" y="6348730"/>
                    <a:pt x="10761980" y="6348730"/>
                  </a:cubicBezTo>
                  <a:lnTo>
                    <a:pt x="525780" y="6348730"/>
                  </a:lnTo>
                  <a:cubicBezTo>
                    <a:pt x="236220" y="6350000"/>
                    <a:pt x="0" y="6115050"/>
                    <a:pt x="0" y="5824220"/>
                  </a:cubicBezTo>
                  <a:cubicBezTo>
                    <a:pt x="0" y="5824220"/>
                    <a:pt x="0" y="5824220"/>
                    <a:pt x="0" y="5824220"/>
                  </a:cubicBezTo>
                  <a:close/>
                </a:path>
              </a:pathLst>
            </a:custGeom>
            <a:blipFill>
              <a:blip r:embed="rId5">
                <a:alphaModFix amt="80000"/>
              </a:blip>
              <a:stretch>
                <a:fillRect t="-4079" b="-14376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4552487" y="8139970"/>
            <a:ext cx="2429790" cy="1458360"/>
            <a:chOff x="0" y="0"/>
            <a:chExt cx="6350000" cy="3811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3811270"/>
            </a:xfrm>
            <a:custGeom>
              <a:avLst/>
              <a:gdLst/>
              <a:ahLst/>
              <a:cxnLst/>
              <a:rect l="l" t="t" r="r" b="b"/>
              <a:pathLst>
                <a:path w="6350000" h="3811270">
                  <a:moveTo>
                    <a:pt x="1648460" y="0"/>
                  </a:moveTo>
                  <a:lnTo>
                    <a:pt x="5812790" y="0"/>
                  </a:lnTo>
                  <a:cubicBezTo>
                    <a:pt x="6109970" y="0"/>
                    <a:pt x="6350000" y="240030"/>
                    <a:pt x="6350000" y="537210"/>
                  </a:cubicBezTo>
                  <a:lnTo>
                    <a:pt x="6350000" y="2466340"/>
                  </a:lnTo>
                  <a:cubicBezTo>
                    <a:pt x="6350000" y="2763520"/>
                    <a:pt x="6109970" y="3003550"/>
                    <a:pt x="5812790" y="3003550"/>
                  </a:cubicBezTo>
                  <a:lnTo>
                    <a:pt x="4751070" y="3003550"/>
                  </a:lnTo>
                  <a:cubicBezTo>
                    <a:pt x="4587240" y="3003550"/>
                    <a:pt x="4431030" y="3078480"/>
                    <a:pt x="4329430" y="3208020"/>
                  </a:cubicBezTo>
                  <a:lnTo>
                    <a:pt x="4013200" y="3606800"/>
                  </a:lnTo>
                  <a:cubicBezTo>
                    <a:pt x="3911600" y="3735070"/>
                    <a:pt x="3756660" y="3811270"/>
                    <a:pt x="3591560" y="3811270"/>
                  </a:cubicBezTo>
                  <a:lnTo>
                    <a:pt x="537210" y="3811270"/>
                  </a:lnTo>
                  <a:cubicBezTo>
                    <a:pt x="240030" y="3811270"/>
                    <a:pt x="0" y="3571240"/>
                    <a:pt x="0" y="3274060"/>
                  </a:cubicBezTo>
                  <a:lnTo>
                    <a:pt x="0" y="1375410"/>
                  </a:lnTo>
                  <a:cubicBezTo>
                    <a:pt x="0" y="1206500"/>
                    <a:pt x="78740" y="1047750"/>
                    <a:pt x="213360" y="946150"/>
                  </a:cubicBezTo>
                  <a:lnTo>
                    <a:pt x="1324610" y="107950"/>
                  </a:lnTo>
                  <a:cubicBezTo>
                    <a:pt x="1417320" y="38100"/>
                    <a:pt x="1531620" y="0"/>
                    <a:pt x="1648460" y="0"/>
                  </a:cubicBezTo>
                  <a:close/>
                </a:path>
              </a:pathLst>
            </a:custGeom>
            <a:blipFill>
              <a:blip r:embed="rId6"/>
              <a:stretch>
                <a:fillRect t="-5502" b="-5502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06789" y="3107750"/>
            <a:ext cx="2045298" cy="1904172"/>
            <a:chOff x="0" y="0"/>
            <a:chExt cx="6350000" cy="5911850"/>
          </a:xfrm>
        </p:grpSpPr>
        <p:sp>
          <p:nvSpPr>
            <p:cNvPr id="13" name="Freeform 13"/>
            <p:cNvSpPr/>
            <p:nvPr/>
          </p:nvSpPr>
          <p:spPr>
            <a:xfrm>
              <a:off x="302" y="0"/>
              <a:ext cx="6348428" cy="5911850"/>
            </a:xfrm>
            <a:custGeom>
              <a:avLst/>
              <a:gdLst/>
              <a:ahLst/>
              <a:cxnLst/>
              <a:rect l="l" t="t" r="r" b="b"/>
              <a:pathLst>
                <a:path w="6348428" h="5911850">
                  <a:moveTo>
                    <a:pt x="1146508" y="402590"/>
                  </a:moveTo>
                  <a:lnTo>
                    <a:pt x="108918" y="2192020"/>
                  </a:lnTo>
                  <a:cubicBezTo>
                    <a:pt x="-68882" y="2498090"/>
                    <a:pt x="-25702" y="2884170"/>
                    <a:pt x="214328" y="3144520"/>
                  </a:cubicBezTo>
                  <a:lnTo>
                    <a:pt x="2525728" y="5651500"/>
                  </a:lnTo>
                  <a:cubicBezTo>
                    <a:pt x="2678128" y="5817870"/>
                    <a:pt x="2894028" y="5911850"/>
                    <a:pt x="3118818" y="5911850"/>
                  </a:cubicBezTo>
                  <a:lnTo>
                    <a:pt x="5540708" y="5911850"/>
                  </a:lnTo>
                  <a:cubicBezTo>
                    <a:pt x="5986478" y="5911850"/>
                    <a:pt x="6348428" y="5549900"/>
                    <a:pt x="6348428" y="5104130"/>
                  </a:cubicBezTo>
                  <a:lnTo>
                    <a:pt x="6348428" y="1891030"/>
                  </a:lnTo>
                  <a:cubicBezTo>
                    <a:pt x="6348428" y="1724660"/>
                    <a:pt x="6297628" y="1562100"/>
                    <a:pt x="6201108" y="1426210"/>
                  </a:cubicBezTo>
                  <a:lnTo>
                    <a:pt x="5439108" y="342900"/>
                  </a:lnTo>
                  <a:cubicBezTo>
                    <a:pt x="5287978" y="128270"/>
                    <a:pt x="5041598" y="0"/>
                    <a:pt x="4778708" y="0"/>
                  </a:cubicBezTo>
                  <a:lnTo>
                    <a:pt x="1845008" y="0"/>
                  </a:lnTo>
                  <a:cubicBezTo>
                    <a:pt x="1556718" y="0"/>
                    <a:pt x="1290018" y="153670"/>
                    <a:pt x="1146508" y="402590"/>
                  </a:cubicBezTo>
                  <a:close/>
                </a:path>
              </a:pathLst>
            </a:custGeom>
            <a:blipFill>
              <a:blip r:embed="rId7">
                <a:alphaModFix amt="80000"/>
              </a:blip>
              <a:stretch>
                <a:fillRect l="-36828" r="-36828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906789" y="6894731"/>
            <a:ext cx="2106147" cy="2057398"/>
            <a:chOff x="0" y="0"/>
            <a:chExt cx="4828540" cy="4716780"/>
          </a:xfrm>
        </p:grpSpPr>
        <p:sp>
          <p:nvSpPr>
            <p:cNvPr id="15" name="Freeform 15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6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6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6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8" y="4272277"/>
                    <a:pt x="4534067" y="4326887"/>
                    <a:pt x="4490888" y="4373877"/>
                  </a:cubicBezTo>
                  <a:cubicBezTo>
                    <a:pt x="4452788" y="4415786"/>
                    <a:pt x="4410878" y="4457697"/>
                    <a:pt x="4344838" y="4458967"/>
                  </a:cubicBezTo>
                  <a:cubicBezTo>
                    <a:pt x="4329597" y="4458967"/>
                    <a:pt x="4315628" y="4474207"/>
                    <a:pt x="4300388" y="4481827"/>
                  </a:cubicBezTo>
                  <a:cubicBezTo>
                    <a:pt x="4235617" y="4509767"/>
                    <a:pt x="4168308" y="4533897"/>
                    <a:pt x="4104808" y="4564377"/>
                  </a:cubicBezTo>
                  <a:cubicBezTo>
                    <a:pt x="3987967" y="4620257"/>
                    <a:pt x="3862238" y="4629147"/>
                    <a:pt x="3736508" y="4634227"/>
                  </a:cubicBezTo>
                  <a:cubicBezTo>
                    <a:pt x="3688248" y="4636767"/>
                    <a:pt x="3638717" y="4632957"/>
                    <a:pt x="3590458" y="4636767"/>
                  </a:cubicBezTo>
                  <a:cubicBezTo>
                    <a:pt x="3566328" y="4638037"/>
                    <a:pt x="3543467" y="4649467"/>
                    <a:pt x="3520608" y="4654547"/>
                  </a:cubicBezTo>
                  <a:cubicBezTo>
                    <a:pt x="3510448" y="4657087"/>
                    <a:pt x="3500288" y="4655817"/>
                    <a:pt x="3488858" y="4657087"/>
                  </a:cubicBezTo>
                  <a:cubicBezTo>
                    <a:pt x="3473617" y="4658357"/>
                    <a:pt x="3458378" y="4662167"/>
                    <a:pt x="3443138" y="4660897"/>
                  </a:cubicBezTo>
                  <a:cubicBezTo>
                    <a:pt x="3427897" y="4658357"/>
                    <a:pt x="3417738" y="4653277"/>
                    <a:pt x="3415197" y="4653277"/>
                  </a:cubicBezTo>
                  <a:close/>
                </a:path>
              </a:pathLst>
            </a:custGeom>
            <a:blipFill>
              <a:blip r:embed="rId8"/>
              <a:stretch>
                <a:fillRect l="-22997" r="-22997"/>
              </a:stretch>
            </a:blipFill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545060" y="10039346"/>
            <a:ext cx="258940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400"/>
              </a:lnSpc>
              <a:spcBef>
                <a:spcPct val="0"/>
              </a:spcBef>
            </a:pPr>
            <a:r>
              <a:rPr lang="en-US" sz="1000">
                <a:solidFill>
                  <a:srgbClr val="F8F8F8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12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1610" y="1189227"/>
            <a:ext cx="4748048" cy="580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477"/>
              </a:lnSpc>
              <a:spcBef>
                <a:spcPct val="0"/>
              </a:spcBef>
            </a:pPr>
            <a:r>
              <a:rPr lang="en-US" sz="4477">
                <a:solidFill>
                  <a:srgbClr val="008642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Kommunprogram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31190" y="4459567"/>
            <a:ext cx="4353013" cy="386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3"/>
              </a:lnSpc>
              <a:spcBef>
                <a:spcPct val="0"/>
              </a:spcBef>
            </a:pPr>
            <a:r>
              <a:rPr lang="en-US" sz="1014" b="1">
                <a:solidFill>
                  <a:srgbClr val="008642"/>
                </a:solidFill>
                <a:latin typeface="EB Garamond Medium Bold"/>
                <a:ea typeface="EB Garamond Medium Bold"/>
                <a:cs typeface="EB Garamond Medium Bold"/>
                <a:sym typeface="EB Garamond Medium Bold"/>
              </a:rPr>
              <a:t>Eksjö kommuns invånare upplever att de mår bra och känner sig nöjda med sin livssituation.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669144" y="7536070"/>
            <a:ext cx="3890856" cy="387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99"/>
              </a:lnSpc>
              <a:spcBef>
                <a:spcPct val="0"/>
              </a:spcBef>
            </a:pPr>
            <a:r>
              <a:rPr lang="en-US" sz="999" b="1">
                <a:solidFill>
                  <a:srgbClr val="008642"/>
                </a:solidFill>
                <a:latin typeface="EB Garamond Medium Bold"/>
                <a:ea typeface="EB Garamond Medium Bold"/>
                <a:cs typeface="EB Garamond Medium Bold"/>
                <a:sym typeface="EB Garamond Medium Bold"/>
              </a:rPr>
              <a:t>Eksjö kommuns invånare upplever att det finns möjlighet att vara delaktiga och påverka kommunens utveckling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0" y="6035646"/>
            <a:ext cx="4156796" cy="597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4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1584"/>
              </a:lnSpc>
              <a:spcBef>
                <a:spcPct val="0"/>
              </a:spcBef>
            </a:pPr>
            <a:r>
              <a:rPr lang="en-US" sz="990" b="1">
                <a:solidFill>
                  <a:srgbClr val="008642"/>
                </a:solidFill>
                <a:latin typeface="EB Garamond Medium Bold"/>
                <a:ea typeface="EB Garamond Medium Bold"/>
                <a:cs typeface="EB Garamond Medium Bold"/>
                <a:sym typeface="EB Garamond Medium Bold"/>
              </a:rPr>
              <a:t>Eksjö kommun ska ha en robust och hållbar infrastruktur samt ett varierat utbud av boendeformer i olika delar av kommunen.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99478" y="2660128"/>
            <a:ext cx="4244429" cy="19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0"/>
              </a:lnSpc>
              <a:spcBef>
                <a:spcPct val="0"/>
              </a:spcBef>
            </a:pPr>
            <a:r>
              <a:rPr lang="en-US" sz="1000" b="1">
                <a:solidFill>
                  <a:srgbClr val="008642"/>
                </a:solidFill>
                <a:latin typeface="EB Garamond Medium Bold"/>
                <a:ea typeface="EB Garamond Medium Bold"/>
                <a:cs typeface="EB Garamond Medium Bold"/>
                <a:sym typeface="EB Garamond Medium Bold"/>
              </a:rPr>
              <a:t>Eksjö kommun upplevs vara en attraktiv kommun att besöka, leva och verka i.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1326</Words>
  <Application>Microsoft Office PowerPoint</Application>
  <PresentationFormat>Anpassad</PresentationFormat>
  <Paragraphs>251</Paragraphs>
  <Slides>17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6" baseType="lpstr">
      <vt:lpstr>EB Garamond Medium Bold</vt:lpstr>
      <vt:lpstr>Aptos</vt:lpstr>
      <vt:lpstr>Public Sans Bold</vt:lpstr>
      <vt:lpstr>EB Garamond Medium</vt:lpstr>
      <vt:lpstr>Bogart</vt:lpstr>
      <vt:lpstr>Arial</vt:lpstr>
      <vt:lpstr>Public Sans</vt:lpstr>
      <vt:lpstr>Calibri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Affärsplan</dc:title>
  <dc:creator>Anneli Gustafsson</dc:creator>
  <cp:lastModifiedBy>Anneli Gustafsson</cp:lastModifiedBy>
  <cp:revision>7</cp:revision>
  <dcterms:created xsi:type="dcterms:W3CDTF">2006-08-16T00:00:00Z</dcterms:created>
  <dcterms:modified xsi:type="dcterms:W3CDTF">2026-08-03T13:36:50Z</dcterms:modified>
  <dc:identifier>DAFUFd0PMzU</dc:identifier>
</cp:coreProperties>
</file>